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9" r:id="rId2"/>
    <p:sldId id="258" r:id="rId3"/>
    <p:sldId id="265" r:id="rId4"/>
    <p:sldId id="266" r:id="rId5"/>
    <p:sldId id="261" r:id="rId6"/>
    <p:sldId id="263" r:id="rId7"/>
    <p:sldId id="270" r:id="rId8"/>
    <p:sldId id="262" r:id="rId9"/>
    <p:sldId id="285" r:id="rId10"/>
    <p:sldId id="268" r:id="rId11"/>
    <p:sldId id="271" r:id="rId12"/>
    <p:sldId id="272" r:id="rId13"/>
    <p:sldId id="284" r:id="rId14"/>
    <p:sldId id="283" r:id="rId15"/>
    <p:sldId id="282" r:id="rId16"/>
    <p:sldId id="281" r:id="rId17"/>
    <p:sldId id="280" r:id="rId18"/>
    <p:sldId id="279" r:id="rId19"/>
    <p:sldId id="278" r:id="rId20"/>
    <p:sldId id="286" r:id="rId21"/>
    <p:sldId id="277" r:id="rId22"/>
    <p:sldId id="287" r:id="rId23"/>
    <p:sldId id="260"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2" autoAdjust="0"/>
    <p:restoredTop sz="94660"/>
  </p:normalViewPr>
  <p:slideViewPr>
    <p:cSldViewPr snapToGrid="0" showGuides="1">
      <p:cViewPr varScale="1">
        <p:scale>
          <a:sx n="108" d="100"/>
          <a:sy n="108" d="100"/>
        </p:scale>
        <p:origin x="232"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9531E42-6996-44A8-8862-A293C58E8181}" type="datetimeFigureOut">
              <a:rPr lang="zh-CN" altLang="en-US" smtClean="0"/>
              <a:t>2020/12/25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C4AAFC1-4458-46FA-8DFD-0DD3B7F8E21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531E42-6996-44A8-8862-A293C58E8181}" type="datetimeFigureOut">
              <a:rPr lang="zh-CN" altLang="en-US" smtClean="0"/>
              <a:t>2020/12/25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4AAFC1-4458-46FA-8DFD-0DD3B7F8E21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sp>
        <p:nvSpPr>
          <p:cNvPr id="8" name="文本框 7"/>
          <p:cNvSpPr txBox="1"/>
          <p:nvPr/>
        </p:nvSpPr>
        <p:spPr>
          <a:xfrm>
            <a:off x="2220667" y="2592607"/>
            <a:ext cx="7750668" cy="954107"/>
          </a:xfrm>
          <a:prstGeom prst="rect">
            <a:avLst/>
          </a:prstGeom>
          <a:noFill/>
        </p:spPr>
        <p:txBody>
          <a:bodyPr vert="horz" wrap="square" rtlCol="0">
            <a:spAutoFit/>
          </a:bodyPr>
          <a:lstStyle/>
          <a:p>
            <a:pPr algn="ctr"/>
            <a:r>
              <a:rPr lang="zh-CN" altLang="en-US" sz="5600" dirty="0">
                <a:solidFill>
                  <a:schemeClr val="accent2"/>
                </a:solidFill>
                <a:latin typeface="思源宋体 CN" panose="02020700000000000000" pitchFamily="18" charset="-122"/>
                <a:ea typeface="思源宋体 CN" panose="02020700000000000000" pitchFamily="18" charset="-122"/>
              </a:rPr>
              <a:t>“货比三家”比价网</a:t>
            </a:r>
          </a:p>
        </p:txBody>
      </p:sp>
      <p:sp>
        <p:nvSpPr>
          <p:cNvPr id="13" name="矩形: 圆角 12"/>
          <p:cNvSpPr/>
          <p:nvPr/>
        </p:nvSpPr>
        <p:spPr>
          <a:xfrm>
            <a:off x="6926599" y="4259662"/>
            <a:ext cx="3382277" cy="761460"/>
          </a:xfrm>
          <a:prstGeom prst="roundRect">
            <a:avLst>
              <a:gd name="adj" fmla="val 50000"/>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2000" dirty="0">
                <a:solidFill>
                  <a:schemeClr val="bg1"/>
                </a:solidFill>
                <a:latin typeface="微软雅黑" panose="020B0503020204020204" pitchFamily="34" charset="-122"/>
                <a:ea typeface="微软雅黑" panose="020B0503020204020204" pitchFamily="34" charset="-122"/>
              </a:rPr>
              <a:t>梁敬卓、张经直、</a:t>
            </a:r>
            <a:r>
              <a:rPr lang="zh-CN" altLang="en-CN" sz="2000" dirty="0">
                <a:solidFill>
                  <a:schemeClr val="bg1"/>
                </a:solidFill>
                <a:latin typeface="微软雅黑" panose="020B0503020204020204" pitchFamily="34" charset="-122"/>
                <a:ea typeface="微软雅黑" panose="020B0503020204020204" pitchFamily="34" charset="-122"/>
              </a:rPr>
              <a:t>杨宏博</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15" name="矩形: 圆角 14">
            <a:extLst>
              <a:ext uri="{FF2B5EF4-FFF2-40B4-BE49-F238E27FC236}">
                <a16:creationId xmlns:a16="http://schemas.microsoft.com/office/drawing/2014/main" id="{21151064-57C9-4F48-BD4E-8666215163D3}"/>
              </a:ext>
            </a:extLst>
          </p:cNvPr>
          <p:cNvSpPr/>
          <p:nvPr/>
        </p:nvSpPr>
        <p:spPr>
          <a:xfrm>
            <a:off x="1883124" y="4259662"/>
            <a:ext cx="3019196" cy="761460"/>
          </a:xfrm>
          <a:prstGeom prst="roundRect">
            <a:avLst>
              <a:gd name="adj" fmla="val 50000"/>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2000" dirty="0">
                <a:solidFill>
                  <a:schemeClr val="accent1"/>
                </a:solidFill>
                <a:latin typeface="微软雅黑" panose="020B0503020204020204" pitchFamily="34" charset="-122"/>
                <a:ea typeface="微软雅黑" panose="020B0503020204020204" pitchFamily="34" charset="-122"/>
              </a:rPr>
              <a:t>时间</a:t>
            </a:r>
            <a:r>
              <a:rPr lang="zh-CN" altLang="en-US" sz="700" dirty="0">
                <a:solidFill>
                  <a:schemeClr val="accent1"/>
                </a:solidFill>
                <a:latin typeface="思源宋体 CN" panose="02020700000000000000" pitchFamily="18" charset="-122"/>
                <a:ea typeface="思源宋体 CN" panose="02020700000000000000" pitchFamily="18" charset="-122"/>
              </a:rPr>
              <a:t>：</a:t>
            </a:r>
            <a:r>
              <a:rPr lang="en-US" altLang="zh-CN" sz="2000" dirty="0">
                <a:solidFill>
                  <a:schemeClr val="accent1"/>
                </a:solidFill>
                <a:latin typeface="微软雅黑" panose="020B0503020204020204" pitchFamily="34" charset="-122"/>
                <a:ea typeface="微软雅黑" panose="020B0503020204020204" pitchFamily="34" charset="-122"/>
              </a:rPr>
              <a:t>2020/12/25</a:t>
            </a:r>
            <a:endParaRPr lang="zh-CN" altLang="en-US" sz="2000" dirty="0">
              <a:solidFill>
                <a:schemeClr val="accent1"/>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D3A21953-5DEA-4F36-8963-B7C0740EF4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254" y="82163"/>
            <a:ext cx="5023816" cy="246728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5129639"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功能一人气榜功能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1624450" y="1075022"/>
            <a:ext cx="4383746" cy="961289"/>
          </a:xfrm>
          <a:prstGeom prst="rect">
            <a:avLst/>
          </a:prstGeom>
          <a:noFill/>
        </p:spPr>
        <p:txBody>
          <a:bodyPr wrap="square" rtlCol="0">
            <a:spAutoFit/>
          </a:bodyPr>
          <a:lstStyle/>
          <a:p>
            <a:pPr>
              <a:lnSpc>
                <a:spcPct val="150000"/>
              </a:lnSpc>
            </a:pPr>
            <a:r>
              <a:rPr lang="zh-CN" altLang="en-US" sz="2000" b="0" i="0" dirty="0">
                <a:solidFill>
                  <a:srgbClr val="333333"/>
                </a:solidFill>
                <a:effectLst/>
                <a:latin typeface="微软雅黑" panose="020B0503020204020204" pitchFamily="34" charset="-122"/>
                <a:ea typeface="微软雅黑" panose="020B0503020204020204" pitchFamily="34" charset="-122"/>
              </a:rPr>
              <a:t>人气榜根据商品收藏人数进行更新，选出</a:t>
            </a:r>
            <a:r>
              <a:rPr lang="en-US" altLang="zh-CN" sz="2000" b="0" i="0" dirty="0">
                <a:solidFill>
                  <a:srgbClr val="333333"/>
                </a:solidFill>
                <a:effectLst/>
                <a:latin typeface="微软雅黑" panose="020B0503020204020204" pitchFamily="34" charset="-122"/>
                <a:ea typeface="微软雅黑" panose="020B0503020204020204" pitchFamily="34" charset="-122"/>
              </a:rPr>
              <a:t>5</a:t>
            </a:r>
            <a:r>
              <a:rPr lang="zh-CN" altLang="en-US" sz="2000" b="0" i="0" dirty="0">
                <a:solidFill>
                  <a:srgbClr val="333333"/>
                </a:solidFill>
                <a:effectLst/>
                <a:latin typeface="微软雅黑" panose="020B0503020204020204" pitchFamily="34" charset="-122"/>
                <a:ea typeface="微软雅黑" panose="020B0503020204020204" pitchFamily="34" charset="-122"/>
              </a:rPr>
              <a:t>个人气值最高的商品进行展示。</a:t>
            </a:r>
            <a:endParaRPr lang="zh-CN" altLang="en-US" sz="2000" dirty="0">
              <a:latin typeface="微软雅黑" panose="020B0503020204020204" pitchFamily="34" charset="-122"/>
              <a:ea typeface="微软雅黑" panose="020B0503020204020204" pitchFamily="34" charset="-122"/>
            </a:endParaRPr>
          </a:p>
        </p:txBody>
      </p:sp>
      <p:pic>
        <p:nvPicPr>
          <p:cNvPr id="40" name="图片 39">
            <a:extLst>
              <a:ext uri="{FF2B5EF4-FFF2-40B4-BE49-F238E27FC236}">
                <a16:creationId xmlns:a16="http://schemas.microsoft.com/office/drawing/2014/main" id="{51F00E31-C684-40E5-8811-9C7F256041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7930" y="2036311"/>
            <a:ext cx="8916140" cy="4341974"/>
          </a:xfrm>
          <a:prstGeom prst="rect">
            <a:avLst/>
          </a:prstGeom>
        </p:spPr>
      </p:pic>
      <p:pic>
        <p:nvPicPr>
          <p:cNvPr id="9" name="Picture 2">
            <a:extLst>
              <a:ext uri="{FF2B5EF4-FFF2-40B4-BE49-F238E27FC236}">
                <a16:creationId xmlns:a16="http://schemas.microsoft.com/office/drawing/2014/main" id="{C62AFC2C-E257-2542-911A-3BFCB007DC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744722"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功能二</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b="0" i="0" dirty="0">
                <a:solidFill>
                  <a:srgbClr val="333333"/>
                </a:solidFill>
                <a:effectLst/>
                <a:latin typeface="Helvetica" panose="020B0604020202020204" pitchFamily="34" charset="0"/>
                <a:ea typeface="思源宋体 CN" panose="02020700000000000000"/>
              </a:rPr>
              <a:t>商品展示</a:t>
            </a:r>
            <a:r>
              <a:rPr lang="zh-CN" altLang="en-US" sz="2400" spc="600" dirty="0">
                <a:solidFill>
                  <a:schemeClr val="accent1"/>
                </a:solidFill>
                <a:latin typeface="思源宋体 CN" panose="02020700000000000000" pitchFamily="18" charset="-122"/>
                <a:ea typeface="思源宋体 CN" panose="02020700000000000000" pitchFamily="18" charset="-122"/>
              </a:rPr>
              <a:t>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340528"/>
            <a:ext cx="3984251" cy="400110"/>
          </a:xfrm>
          <a:prstGeom prst="rect">
            <a:avLst/>
          </a:prstGeom>
          <a:noFill/>
        </p:spPr>
        <p:txBody>
          <a:bodyPr wrap="square" rtlCol="0">
            <a:spAutoFit/>
          </a:bodyPr>
          <a:lstStyle/>
          <a:p>
            <a:r>
              <a:rPr lang="zh-CN" altLang="en-US" sz="2000" dirty="0">
                <a:ea typeface="微软雅黑" panose="020B0503020204020204" pitchFamily="34" charset="-122"/>
              </a:rPr>
              <a:t>网站会分几种类别展示所有商品</a:t>
            </a:r>
          </a:p>
        </p:txBody>
      </p:sp>
      <p:pic>
        <p:nvPicPr>
          <p:cNvPr id="3" name="图片 2">
            <a:extLst>
              <a:ext uri="{FF2B5EF4-FFF2-40B4-BE49-F238E27FC236}">
                <a16:creationId xmlns:a16="http://schemas.microsoft.com/office/drawing/2014/main" id="{65B72CD3-24DF-4D44-A440-F875242919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5134" y="1785284"/>
            <a:ext cx="9741763" cy="4723740"/>
          </a:xfrm>
          <a:prstGeom prst="rect">
            <a:avLst/>
          </a:prstGeom>
        </p:spPr>
      </p:pic>
      <p:pic>
        <p:nvPicPr>
          <p:cNvPr id="9" name="Picture 2">
            <a:extLst>
              <a:ext uri="{FF2B5EF4-FFF2-40B4-BE49-F238E27FC236}">
                <a16:creationId xmlns:a16="http://schemas.microsoft.com/office/drawing/2014/main" id="{7CC1C530-8129-A842-BC6A-76716E8DD3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3374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913398"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功能三</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类别搜索功能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340528"/>
            <a:ext cx="5233043" cy="400110"/>
          </a:xfrm>
          <a:prstGeom prst="rect">
            <a:avLst/>
          </a:prstGeom>
          <a:noFill/>
        </p:spPr>
        <p:txBody>
          <a:bodyPr wrap="square" rtlCol="0">
            <a:spAutoFit/>
          </a:bodyPr>
          <a:lstStyle/>
          <a:p>
            <a:r>
              <a:rPr lang="zh-CN" altLang="en-US" sz="2000" b="0" i="0" dirty="0">
                <a:solidFill>
                  <a:srgbClr val="333333"/>
                </a:solidFill>
                <a:effectLst/>
                <a:latin typeface="Helvetica" panose="020B0604020202020204" pitchFamily="34" charset="0"/>
                <a:ea typeface="微软雅黑" panose="020B0503020204020204" pitchFamily="34" charset="-122"/>
              </a:rPr>
              <a:t>用户可根据左侧导航栏选择相应的商品类别。</a:t>
            </a:r>
            <a:endParaRPr lang="zh-CN" altLang="en-US" sz="2000" dirty="0">
              <a:ea typeface="微软雅黑" panose="020B0503020204020204" pitchFamily="34" charset="-122"/>
            </a:endParaRPr>
          </a:p>
        </p:txBody>
      </p:sp>
      <p:pic>
        <p:nvPicPr>
          <p:cNvPr id="3" name="图片 2">
            <a:extLst>
              <a:ext uri="{FF2B5EF4-FFF2-40B4-BE49-F238E27FC236}">
                <a16:creationId xmlns:a16="http://schemas.microsoft.com/office/drawing/2014/main" id="{48FAE475-57DA-4F27-A51A-8BE91D8094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559" y="1748469"/>
            <a:ext cx="9786151" cy="4760555"/>
          </a:xfrm>
          <a:prstGeom prst="rect">
            <a:avLst/>
          </a:prstGeom>
        </p:spPr>
      </p:pic>
      <p:pic>
        <p:nvPicPr>
          <p:cNvPr id="9" name="Picture 2">
            <a:extLst>
              <a:ext uri="{FF2B5EF4-FFF2-40B4-BE49-F238E27FC236}">
                <a16:creationId xmlns:a16="http://schemas.microsoft.com/office/drawing/2014/main" id="{3CE663E5-5E32-1949-985F-B734300A8C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2848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4250749"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功能四</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关键词搜索功能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340528"/>
            <a:ext cx="6141525" cy="400110"/>
          </a:xfrm>
          <a:prstGeom prst="rect">
            <a:avLst/>
          </a:prstGeom>
          <a:noFill/>
        </p:spPr>
        <p:txBody>
          <a:bodyPr wrap="square" rtlCol="0">
            <a:spAutoFit/>
          </a:bodyPr>
          <a:lstStyle/>
          <a:p>
            <a:r>
              <a:rPr lang="zh-CN" altLang="en-US" sz="2000" b="0" i="0" dirty="0">
                <a:solidFill>
                  <a:srgbClr val="333333"/>
                </a:solidFill>
                <a:effectLst/>
                <a:latin typeface="Helvetica" panose="020B0604020202020204" pitchFamily="34" charset="0"/>
                <a:ea typeface="微软雅黑" panose="020B0503020204020204" pitchFamily="34" charset="-122"/>
              </a:rPr>
              <a:t>用户可根据上方的搜索栏输入关键词进行搜索。</a:t>
            </a:r>
            <a:endParaRPr lang="zh-CN" altLang="en-US" sz="2000" dirty="0">
              <a:ea typeface="微软雅黑" panose="020B0503020204020204" pitchFamily="34" charset="-122"/>
            </a:endParaRPr>
          </a:p>
        </p:txBody>
      </p:sp>
      <p:pic>
        <p:nvPicPr>
          <p:cNvPr id="3" name="图片 2">
            <a:extLst>
              <a:ext uri="{FF2B5EF4-FFF2-40B4-BE49-F238E27FC236}">
                <a16:creationId xmlns:a16="http://schemas.microsoft.com/office/drawing/2014/main" id="{EC218620-E56F-4E37-AAF8-99EBBF226A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957" y="1854694"/>
            <a:ext cx="9652986" cy="4715886"/>
          </a:xfrm>
          <a:prstGeom prst="rect">
            <a:avLst/>
          </a:prstGeom>
        </p:spPr>
      </p:pic>
      <p:pic>
        <p:nvPicPr>
          <p:cNvPr id="9" name="Picture 2">
            <a:extLst>
              <a:ext uri="{FF2B5EF4-FFF2-40B4-BE49-F238E27FC236}">
                <a16:creationId xmlns:a16="http://schemas.microsoft.com/office/drawing/2014/main" id="{27B3F654-2A98-B041-B6F8-CA8AEE472B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4943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5715565"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功能五</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商品详细信息展示功能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340528"/>
            <a:ext cx="9452895" cy="1015663"/>
          </a:xfrm>
          <a:prstGeom prst="rect">
            <a:avLst/>
          </a:prstGeom>
          <a:noFill/>
        </p:spPr>
        <p:txBody>
          <a:bodyPr wrap="square" rtlCol="0">
            <a:spAutoFit/>
          </a:bodyPr>
          <a:lstStyle/>
          <a:p>
            <a:r>
              <a:rPr lang="zh-CN" altLang="en-US" sz="2000" b="0" i="0" dirty="0">
                <a:solidFill>
                  <a:srgbClr val="333333"/>
                </a:solidFill>
                <a:effectLst/>
                <a:latin typeface="Helvetica" panose="020B0604020202020204" pitchFamily="34" charset="0"/>
                <a:ea typeface="微软雅黑" panose="020B0503020204020204" pitchFamily="34" charset="-122"/>
              </a:rPr>
              <a:t>用户点击某一个商品图片后进入商品详细信息界面。在商品介绍部分包括商品名称、赠品信息、店铺名称、最新价格、优惠信息</a:t>
            </a:r>
            <a:r>
              <a:rPr lang="en-US" altLang="zh-CN" sz="2000" b="0" i="0" dirty="0">
                <a:solidFill>
                  <a:srgbClr val="333333"/>
                </a:solidFill>
                <a:effectLst/>
                <a:latin typeface="Helvetica" panose="020B0604020202020204" pitchFamily="34" charset="0"/>
                <a:ea typeface="微软雅黑" panose="020B0503020204020204" pitchFamily="34" charset="-122"/>
              </a:rPr>
              <a:t>(</a:t>
            </a:r>
            <a:r>
              <a:rPr lang="zh-CN" altLang="en-US" sz="2000" b="0" i="0" dirty="0">
                <a:solidFill>
                  <a:srgbClr val="333333"/>
                </a:solidFill>
                <a:effectLst/>
                <a:latin typeface="Helvetica" panose="020B0604020202020204" pitchFamily="34" charset="0"/>
                <a:ea typeface="微软雅黑" panose="020B0503020204020204" pitchFamily="34" charset="-122"/>
              </a:rPr>
              <a:t>平台优惠、商品优惠、学生优惠、</a:t>
            </a:r>
            <a:r>
              <a:rPr lang="en-US" altLang="zh-CN" sz="2000" b="0" i="0" dirty="0" err="1">
                <a:solidFill>
                  <a:srgbClr val="333333"/>
                </a:solidFill>
                <a:effectLst/>
                <a:latin typeface="Helvetica" panose="020B0604020202020204" pitchFamily="34" charset="0"/>
                <a:ea typeface="微软雅黑" panose="020B0503020204020204" pitchFamily="34" charset="-122"/>
              </a:rPr>
              <a:t>vip</a:t>
            </a:r>
            <a:r>
              <a:rPr lang="zh-CN" altLang="en-US" sz="2000" b="0" i="0" dirty="0">
                <a:solidFill>
                  <a:srgbClr val="333333"/>
                </a:solidFill>
                <a:effectLst/>
                <a:latin typeface="Helvetica" panose="020B0604020202020204" pitchFamily="34" charset="0"/>
                <a:ea typeface="微软雅黑" panose="020B0503020204020204" pitchFamily="34" charset="-122"/>
              </a:rPr>
              <a:t>优惠</a:t>
            </a:r>
            <a:r>
              <a:rPr lang="en-US" altLang="zh-CN" sz="2000" b="0" i="0" dirty="0">
                <a:solidFill>
                  <a:srgbClr val="333333"/>
                </a:solidFill>
                <a:effectLst/>
                <a:latin typeface="Helvetica" panose="020B0604020202020204" pitchFamily="34" charset="0"/>
                <a:ea typeface="微软雅黑" panose="020B0503020204020204" pitchFamily="34" charset="-122"/>
              </a:rPr>
              <a:t>)</a:t>
            </a:r>
            <a:r>
              <a:rPr lang="zh-CN" altLang="en-US" sz="2000" b="0" i="0" dirty="0">
                <a:solidFill>
                  <a:srgbClr val="333333"/>
                </a:solidFill>
                <a:effectLst/>
                <a:latin typeface="Helvetica" panose="020B0604020202020204" pitchFamily="34" charset="0"/>
                <a:ea typeface="微软雅黑" panose="020B0503020204020204" pitchFamily="34" charset="-122"/>
              </a:rPr>
              <a:t>，并根据以上信息自动生成最终价格。用户可选择直达链接和收藏。</a:t>
            </a:r>
            <a:endParaRPr lang="zh-CN" altLang="en-US" sz="2000" dirty="0">
              <a:ea typeface="微软雅黑" panose="020B0503020204020204" pitchFamily="34" charset="-122"/>
            </a:endParaRPr>
          </a:p>
        </p:txBody>
      </p:sp>
      <p:pic>
        <p:nvPicPr>
          <p:cNvPr id="3" name="图片 2">
            <a:extLst>
              <a:ext uri="{FF2B5EF4-FFF2-40B4-BE49-F238E27FC236}">
                <a16:creationId xmlns:a16="http://schemas.microsoft.com/office/drawing/2014/main" id="{031EE349-7B51-4342-8108-FD51851486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957" y="2426214"/>
            <a:ext cx="8836241" cy="4151192"/>
          </a:xfrm>
          <a:prstGeom prst="rect">
            <a:avLst/>
          </a:prstGeom>
        </p:spPr>
      </p:pic>
      <p:pic>
        <p:nvPicPr>
          <p:cNvPr id="9" name="Picture 2">
            <a:extLst>
              <a:ext uri="{FF2B5EF4-FFF2-40B4-BE49-F238E27FC236}">
                <a16:creationId xmlns:a16="http://schemas.microsoft.com/office/drawing/2014/main" id="{8CB01559-1E2E-8F4C-9DFA-9E1960040A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4192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6354757"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功能六</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商品历史价格趋势功能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340528"/>
            <a:ext cx="6026115" cy="400110"/>
          </a:xfrm>
          <a:prstGeom prst="rect">
            <a:avLst/>
          </a:prstGeom>
          <a:noFill/>
        </p:spPr>
        <p:txBody>
          <a:bodyPr wrap="square" rtlCol="0">
            <a:spAutoFit/>
          </a:bodyPr>
          <a:lstStyle/>
          <a:p>
            <a:r>
              <a:rPr lang="zh-CN" altLang="en-US" sz="2000" b="0" i="0" dirty="0">
                <a:solidFill>
                  <a:srgbClr val="333333"/>
                </a:solidFill>
                <a:effectLst/>
                <a:latin typeface="Helvetica" panose="020B0604020202020204" pitchFamily="34" charset="0"/>
                <a:ea typeface="微软雅黑" panose="020B0503020204020204" pitchFamily="34" charset="-122"/>
              </a:rPr>
              <a:t>在商品的介绍下方为商品过去</a:t>
            </a:r>
            <a:r>
              <a:rPr lang="en-US" altLang="zh-CN" sz="2000" b="0" i="0" dirty="0">
                <a:solidFill>
                  <a:srgbClr val="333333"/>
                </a:solidFill>
                <a:effectLst/>
                <a:latin typeface="Helvetica" panose="020B0604020202020204" pitchFamily="34" charset="0"/>
                <a:ea typeface="微软雅黑" panose="020B0503020204020204" pitchFamily="34" charset="-122"/>
              </a:rPr>
              <a:t>5</a:t>
            </a:r>
            <a:r>
              <a:rPr lang="zh-CN" altLang="en-US" sz="2000" b="0" i="0" dirty="0">
                <a:solidFill>
                  <a:srgbClr val="333333"/>
                </a:solidFill>
                <a:effectLst/>
                <a:latin typeface="Helvetica" panose="020B0604020202020204" pitchFamily="34" charset="0"/>
                <a:ea typeface="微软雅黑" panose="020B0503020204020204" pitchFamily="34" charset="-122"/>
              </a:rPr>
              <a:t>日的价格变化趋势图。</a:t>
            </a:r>
            <a:endParaRPr lang="zh-CN" altLang="en-US" sz="2000" dirty="0">
              <a:ea typeface="微软雅黑" panose="020B0503020204020204" pitchFamily="34" charset="-122"/>
            </a:endParaRPr>
          </a:p>
        </p:txBody>
      </p:sp>
      <p:pic>
        <p:nvPicPr>
          <p:cNvPr id="3" name="图片 2">
            <a:extLst>
              <a:ext uri="{FF2B5EF4-FFF2-40B4-BE49-F238E27FC236}">
                <a16:creationId xmlns:a16="http://schemas.microsoft.com/office/drawing/2014/main" id="{8EF95516-A740-482C-9054-89A7EB5317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04372"/>
            <a:ext cx="12192000" cy="3213100"/>
          </a:xfrm>
          <a:prstGeom prst="rect">
            <a:avLst/>
          </a:prstGeom>
        </p:spPr>
      </p:pic>
      <p:pic>
        <p:nvPicPr>
          <p:cNvPr id="9" name="Picture 2">
            <a:extLst>
              <a:ext uri="{FF2B5EF4-FFF2-40B4-BE49-F238E27FC236}">
                <a16:creationId xmlns:a16="http://schemas.microsoft.com/office/drawing/2014/main" id="{D7E7D4F2-D975-CB4F-BB17-9739694215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9352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功能七</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rgbClr val="333333"/>
                </a:solidFill>
                <a:latin typeface="Helvetica" panose="020B0604020202020204" pitchFamily="34" charset="0"/>
                <a:ea typeface="思源宋体 CN" panose="02020700000000000000" pitchFamily="18" charset="-122"/>
              </a:rPr>
              <a:t>留言</a:t>
            </a:r>
            <a:r>
              <a:rPr lang="zh-CN" altLang="en-US" sz="2400" spc="600" dirty="0">
                <a:solidFill>
                  <a:schemeClr val="accent1"/>
                </a:solidFill>
                <a:latin typeface="思源宋体 CN" panose="02020700000000000000" pitchFamily="18" charset="-122"/>
                <a:ea typeface="思源宋体 CN" panose="02020700000000000000" pitchFamily="18" charset="-122"/>
              </a:rPr>
              <a:t>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340528"/>
            <a:ext cx="5233043" cy="707886"/>
          </a:xfrm>
          <a:prstGeom prst="rect">
            <a:avLst/>
          </a:prstGeom>
          <a:noFill/>
        </p:spPr>
        <p:txBody>
          <a:bodyPr wrap="square" rtlCol="0">
            <a:spAutoFit/>
          </a:bodyPr>
          <a:lstStyle/>
          <a:p>
            <a:r>
              <a:rPr lang="zh-CN" altLang="en-US" sz="2000" b="0" i="0" dirty="0">
                <a:solidFill>
                  <a:srgbClr val="333333"/>
                </a:solidFill>
                <a:effectLst/>
                <a:latin typeface="Helvetica" panose="020B0604020202020204" pitchFamily="34" charset="0"/>
                <a:ea typeface="微软雅黑" panose="020B0503020204020204" pitchFamily="34" charset="-122"/>
              </a:rPr>
              <a:t>在价格变化趋势图的下方为留言和回复功能，用户可点击相应的按钮进行留言和回复。</a:t>
            </a:r>
            <a:endParaRPr lang="zh-CN" altLang="en-US" sz="2000" dirty="0">
              <a:ea typeface="微软雅黑" panose="020B0503020204020204" pitchFamily="34" charset="-122"/>
            </a:endParaRPr>
          </a:p>
        </p:txBody>
      </p:sp>
      <p:pic>
        <p:nvPicPr>
          <p:cNvPr id="3" name="图片 2">
            <a:extLst>
              <a:ext uri="{FF2B5EF4-FFF2-40B4-BE49-F238E27FC236}">
                <a16:creationId xmlns:a16="http://schemas.microsoft.com/office/drawing/2014/main" id="{1056657C-8131-4720-81B2-35AA2B5813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070" y="2048414"/>
            <a:ext cx="9874928" cy="4803741"/>
          </a:xfrm>
          <a:prstGeom prst="rect">
            <a:avLst/>
          </a:prstGeom>
        </p:spPr>
      </p:pic>
      <p:pic>
        <p:nvPicPr>
          <p:cNvPr id="9" name="Picture 2">
            <a:extLst>
              <a:ext uri="{FF2B5EF4-FFF2-40B4-BE49-F238E27FC236}">
                <a16:creationId xmlns:a16="http://schemas.microsoft.com/office/drawing/2014/main" id="{137D31DE-0FE7-7242-A089-9B4A20B3BD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18419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984250"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功能八</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收藏夹功能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278384"/>
            <a:ext cx="4383577" cy="707886"/>
          </a:xfrm>
          <a:prstGeom prst="rect">
            <a:avLst/>
          </a:prstGeom>
          <a:noFill/>
        </p:spPr>
        <p:txBody>
          <a:bodyPr wrap="square" rtlCol="0">
            <a:spAutoFit/>
          </a:bodyPr>
          <a:lstStyle/>
          <a:p>
            <a:r>
              <a:rPr lang="zh-CN" altLang="en-US" sz="2000" b="0" i="0" dirty="0">
                <a:solidFill>
                  <a:srgbClr val="333333"/>
                </a:solidFill>
                <a:effectLst/>
                <a:latin typeface="Helvetica" panose="020B0604020202020204" pitchFamily="34" charset="0"/>
                <a:ea typeface="微软雅黑" panose="020B0503020204020204" pitchFamily="34" charset="-122"/>
              </a:rPr>
              <a:t>用户可根据左侧的选择栏查看收藏夹，并可查看商品详细信息和删除。</a:t>
            </a:r>
            <a:endParaRPr lang="zh-CN" altLang="en-US" sz="2000" dirty="0">
              <a:ea typeface="微软雅黑" panose="020B0503020204020204" pitchFamily="34" charset="-122"/>
            </a:endParaRPr>
          </a:p>
        </p:txBody>
      </p:sp>
      <p:pic>
        <p:nvPicPr>
          <p:cNvPr id="3" name="图片 2">
            <a:extLst>
              <a:ext uri="{FF2B5EF4-FFF2-40B4-BE49-F238E27FC236}">
                <a16:creationId xmlns:a16="http://schemas.microsoft.com/office/drawing/2014/main" id="{00D10530-52F2-47D7-A532-4CDF830210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957" y="2034060"/>
            <a:ext cx="9315635" cy="4536520"/>
          </a:xfrm>
          <a:prstGeom prst="rect">
            <a:avLst/>
          </a:prstGeom>
        </p:spPr>
      </p:pic>
      <p:pic>
        <p:nvPicPr>
          <p:cNvPr id="9" name="Picture 2">
            <a:extLst>
              <a:ext uri="{FF2B5EF4-FFF2-40B4-BE49-F238E27FC236}">
                <a16:creationId xmlns:a16="http://schemas.microsoft.com/office/drawing/2014/main" id="{2852E960-B970-3E41-AE48-272713E640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27258"/>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65531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4472691"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功能九</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浏览记录功能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340528"/>
            <a:ext cx="4632321" cy="707886"/>
          </a:xfrm>
          <a:prstGeom prst="rect">
            <a:avLst/>
          </a:prstGeom>
          <a:noFill/>
        </p:spPr>
        <p:txBody>
          <a:bodyPr wrap="square" rtlCol="0">
            <a:spAutoFit/>
          </a:bodyPr>
          <a:lstStyle/>
          <a:p>
            <a:r>
              <a:rPr lang="zh-CN" altLang="en-US" sz="2000" b="0" i="0" dirty="0">
                <a:solidFill>
                  <a:srgbClr val="333333"/>
                </a:solidFill>
                <a:effectLst/>
                <a:latin typeface="Helvetica" panose="020B0604020202020204" pitchFamily="34" charset="0"/>
                <a:ea typeface="微软雅黑" panose="020B0503020204020204" pitchFamily="34" charset="-122"/>
              </a:rPr>
              <a:t>用户可根据左侧的选择栏产看浏览记录，并可查看商品详细信息和删除。</a:t>
            </a:r>
            <a:endParaRPr lang="zh-CN" altLang="en-US" sz="2000" dirty="0">
              <a:ea typeface="微软雅黑" panose="020B0503020204020204" pitchFamily="34" charset="-122"/>
            </a:endParaRPr>
          </a:p>
        </p:txBody>
      </p:sp>
      <p:pic>
        <p:nvPicPr>
          <p:cNvPr id="3" name="图片 2">
            <a:extLst>
              <a:ext uri="{FF2B5EF4-FFF2-40B4-BE49-F238E27FC236}">
                <a16:creationId xmlns:a16="http://schemas.microsoft.com/office/drawing/2014/main" id="{B70A264F-9800-4F71-9701-0D1DD728EC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626" y="2064823"/>
            <a:ext cx="9262369" cy="4505757"/>
          </a:xfrm>
          <a:prstGeom prst="rect">
            <a:avLst/>
          </a:prstGeom>
        </p:spPr>
      </p:pic>
      <p:pic>
        <p:nvPicPr>
          <p:cNvPr id="9" name="Picture 2">
            <a:extLst>
              <a:ext uri="{FF2B5EF4-FFF2-40B4-BE49-F238E27FC236}">
                <a16:creationId xmlns:a16="http://schemas.microsoft.com/office/drawing/2014/main" id="{69A6F03B-35E4-A742-A4B2-3B8116E627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469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5555767"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功能十</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不同权限登录</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pic>
        <p:nvPicPr>
          <p:cNvPr id="9" name="Picture 8" descr="Graphical user interface, application&#10;&#10;Description automatically generated">
            <a:extLst>
              <a:ext uri="{FF2B5EF4-FFF2-40B4-BE49-F238E27FC236}">
                <a16:creationId xmlns:a16="http://schemas.microsoft.com/office/drawing/2014/main" id="{7E9A5EC5-3C4F-F14E-91DA-1A82AE76E166}"/>
              </a:ext>
            </a:extLst>
          </p:cNvPr>
          <p:cNvPicPr/>
          <p:nvPr/>
        </p:nvPicPr>
        <p:blipFill rotWithShape="1">
          <a:blip r:embed="rId2"/>
          <a:srcRect l="31042" t="40682" r="28928" b="48368"/>
          <a:stretch/>
        </p:blipFill>
        <p:spPr>
          <a:xfrm>
            <a:off x="463630" y="1678821"/>
            <a:ext cx="4680000" cy="687600"/>
          </a:xfrm>
          <a:prstGeom prst="rect">
            <a:avLst/>
          </a:prstGeom>
        </p:spPr>
      </p:pic>
      <p:pic>
        <p:nvPicPr>
          <p:cNvPr id="10" name="Picture 9">
            <a:extLst>
              <a:ext uri="{FF2B5EF4-FFF2-40B4-BE49-F238E27FC236}">
                <a16:creationId xmlns:a16="http://schemas.microsoft.com/office/drawing/2014/main" id="{94FEEEE1-D4EE-1E4C-9A9C-AF6FCA9DBA50}"/>
              </a:ext>
            </a:extLst>
          </p:cNvPr>
          <p:cNvPicPr/>
          <p:nvPr/>
        </p:nvPicPr>
        <p:blipFill rotWithShape="1">
          <a:blip r:embed="rId3"/>
          <a:srcRect l="30233" t="42511" r="26690" b="47754"/>
          <a:stretch/>
        </p:blipFill>
        <p:spPr>
          <a:xfrm>
            <a:off x="463630" y="2607288"/>
            <a:ext cx="4680000" cy="681991"/>
          </a:xfrm>
          <a:prstGeom prst="rect">
            <a:avLst/>
          </a:prstGeom>
        </p:spPr>
      </p:pic>
      <p:pic>
        <p:nvPicPr>
          <p:cNvPr id="15" name="Picture 14">
            <a:extLst>
              <a:ext uri="{FF2B5EF4-FFF2-40B4-BE49-F238E27FC236}">
                <a16:creationId xmlns:a16="http://schemas.microsoft.com/office/drawing/2014/main" id="{92D8AFB0-5A7C-164C-BBAA-5DB3650ADD33}"/>
              </a:ext>
            </a:extLst>
          </p:cNvPr>
          <p:cNvPicPr/>
          <p:nvPr/>
        </p:nvPicPr>
        <p:blipFill rotWithShape="1">
          <a:blip r:embed="rId4"/>
          <a:srcRect l="28461" t="32737" r="25851" b="31816"/>
          <a:stretch/>
        </p:blipFill>
        <p:spPr>
          <a:xfrm>
            <a:off x="463630" y="3452347"/>
            <a:ext cx="4680000" cy="2161309"/>
          </a:xfrm>
          <a:prstGeom prst="rect">
            <a:avLst/>
          </a:prstGeom>
        </p:spPr>
      </p:pic>
      <p:pic>
        <p:nvPicPr>
          <p:cNvPr id="16" name="Picture 15">
            <a:extLst>
              <a:ext uri="{FF2B5EF4-FFF2-40B4-BE49-F238E27FC236}">
                <a16:creationId xmlns:a16="http://schemas.microsoft.com/office/drawing/2014/main" id="{049D6A07-2AB4-204D-8B5C-5C55E17FDAE8}"/>
              </a:ext>
            </a:extLst>
          </p:cNvPr>
          <p:cNvPicPr/>
          <p:nvPr/>
        </p:nvPicPr>
        <p:blipFill>
          <a:blip r:embed="rId5"/>
          <a:stretch>
            <a:fillRect/>
          </a:stretch>
        </p:blipFill>
        <p:spPr>
          <a:xfrm>
            <a:off x="5242426" y="1673825"/>
            <a:ext cx="6451734" cy="3962190"/>
          </a:xfrm>
          <a:prstGeom prst="rect">
            <a:avLst/>
          </a:prstGeom>
        </p:spPr>
      </p:pic>
      <p:pic>
        <p:nvPicPr>
          <p:cNvPr id="17" name="Picture 2">
            <a:extLst>
              <a:ext uri="{FF2B5EF4-FFF2-40B4-BE49-F238E27FC236}">
                <a16:creationId xmlns:a16="http://schemas.microsoft.com/office/drawing/2014/main" id="{31831C18-BA60-D745-8273-4255D554DC8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3220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grpSp>
        <p:nvGrpSpPr>
          <p:cNvPr id="10" name="组合 9"/>
          <p:cNvGrpSpPr/>
          <p:nvPr/>
        </p:nvGrpSpPr>
        <p:grpSpPr>
          <a:xfrm>
            <a:off x="0" y="0"/>
            <a:ext cx="7929563" cy="3200400"/>
            <a:chOff x="0" y="0"/>
            <a:chExt cx="10572750" cy="4267200"/>
          </a:xfrm>
        </p:grpSpPr>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0572750" cy="4267200"/>
            </a:xfrm>
            <a:prstGeom prst="rect">
              <a:avLst/>
            </a:prstGeom>
          </p:spPr>
        </p:pic>
      </p:gr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3337" y="3988538"/>
            <a:ext cx="7680960" cy="2869461"/>
          </a:xfrm>
          <a:prstGeom prst="rect">
            <a:avLst/>
          </a:prstGeom>
        </p:spPr>
      </p:pic>
      <p:grpSp>
        <p:nvGrpSpPr>
          <p:cNvPr id="4" name="组合 3"/>
          <p:cNvGrpSpPr/>
          <p:nvPr/>
        </p:nvGrpSpPr>
        <p:grpSpPr>
          <a:xfrm>
            <a:off x="1848690" y="2971577"/>
            <a:ext cx="8198968" cy="1653990"/>
            <a:chOff x="1789487" y="2971577"/>
            <a:chExt cx="8198968" cy="1653990"/>
          </a:xfrm>
        </p:grpSpPr>
        <p:sp>
          <p:nvSpPr>
            <p:cNvPr id="29" name="Oval 14"/>
            <p:cNvSpPr>
              <a:spLocks noChangeArrowheads="1"/>
            </p:cNvSpPr>
            <p:nvPr/>
          </p:nvSpPr>
          <p:spPr bwMode="auto">
            <a:xfrm>
              <a:off x="2327710" y="2971577"/>
              <a:ext cx="888902" cy="891540"/>
            </a:xfrm>
            <a:prstGeom prst="ellipse">
              <a:avLst/>
            </a:prstGeom>
            <a:noFill/>
            <a:ln w="19050">
              <a:solidFill>
                <a:schemeClr val="accent1"/>
              </a:solidFill>
              <a:round/>
            </a:ln>
          </p:spPr>
          <p:txBody>
            <a:bodyPr vert="horz" wrap="square" lIns="91440" tIns="45720" rIns="91440" bIns="45720" numCol="1" anchor="t" anchorCtr="0" compatLnSpc="1"/>
            <a:lstStyle/>
            <a:p>
              <a:endParaRPr lang="zh-CN" altLang="en-US" sz="1600">
                <a:solidFill>
                  <a:schemeClr val="accent1"/>
                </a:solidFill>
              </a:endParaRPr>
            </a:p>
          </p:txBody>
        </p:sp>
        <p:sp>
          <p:nvSpPr>
            <p:cNvPr id="31" name="矩形 30"/>
            <p:cNvSpPr/>
            <p:nvPr/>
          </p:nvSpPr>
          <p:spPr>
            <a:xfrm>
              <a:off x="1789487" y="3903094"/>
              <a:ext cx="1965348" cy="504882"/>
            </a:xfrm>
            <a:prstGeom prst="rect">
              <a:avLst/>
            </a:prstGeom>
          </p:spPr>
          <p:txBody>
            <a:bodyPr vert="horz" wrap="square">
              <a:spAutoFit/>
            </a:bodyPr>
            <a:lstStyle/>
            <a:p>
              <a:pPr algn="ctr">
                <a:lnSpc>
                  <a:spcPct val="150000"/>
                </a:lnSpc>
              </a:pPr>
              <a:endParaRPr lang="zh-CN" altLang="en-US" sz="2000" dirty="0">
                <a:solidFill>
                  <a:schemeClr val="accent1"/>
                </a:solidFill>
                <a:latin typeface="Calibri Light" panose="020F0302020204030204" pitchFamily="34" charset="0"/>
                <a:cs typeface="Calibri Light" panose="020F0302020204030204" pitchFamily="34" charset="0"/>
              </a:endParaRPr>
            </a:p>
          </p:txBody>
        </p:sp>
        <p:sp>
          <p:nvSpPr>
            <p:cNvPr id="32" name="矩形 31"/>
            <p:cNvSpPr/>
            <p:nvPr/>
          </p:nvSpPr>
          <p:spPr>
            <a:xfrm>
              <a:off x="1789487" y="3140481"/>
              <a:ext cx="1965348" cy="584775"/>
            </a:xfrm>
            <a:prstGeom prst="rect">
              <a:avLst/>
            </a:prstGeom>
          </p:spPr>
          <p:txBody>
            <a:bodyPr vert="horz" wrap="square">
              <a:spAutoFit/>
            </a:bodyPr>
            <a:lstStyle/>
            <a:p>
              <a:pPr algn="ctr"/>
              <a:r>
                <a:rPr lang="en-US" altLang="zh-CN" sz="3200" dirty="0">
                  <a:solidFill>
                    <a:schemeClr val="accent1"/>
                  </a:solidFill>
                  <a:latin typeface="思源宋体 CN" panose="02020700000000000000" pitchFamily="18" charset="-122"/>
                  <a:ea typeface="思源宋体 CN" panose="02020700000000000000" pitchFamily="18" charset="-122"/>
                </a:rPr>
                <a:t>01</a:t>
              </a:r>
              <a:endParaRPr lang="zh-CN" altLang="en-US" sz="3200" dirty="0">
                <a:solidFill>
                  <a:schemeClr val="accent1"/>
                </a:solidFill>
                <a:latin typeface="Calibri Light" panose="020F0302020204030204" pitchFamily="34" charset="0"/>
                <a:cs typeface="Calibri Light" panose="020F0302020204030204" pitchFamily="34" charset="0"/>
              </a:endParaRPr>
            </a:p>
          </p:txBody>
        </p:sp>
        <p:sp>
          <p:nvSpPr>
            <p:cNvPr id="33" name="Oval 14"/>
            <p:cNvSpPr>
              <a:spLocks noChangeArrowheads="1"/>
            </p:cNvSpPr>
            <p:nvPr/>
          </p:nvSpPr>
          <p:spPr bwMode="auto">
            <a:xfrm>
              <a:off x="5519540" y="3029282"/>
              <a:ext cx="888902" cy="891540"/>
            </a:xfrm>
            <a:prstGeom prst="ellipse">
              <a:avLst/>
            </a:prstGeom>
            <a:noFill/>
            <a:ln w="19050">
              <a:solidFill>
                <a:schemeClr val="accent1"/>
              </a:solidFill>
              <a:round/>
            </a:ln>
          </p:spPr>
          <p:txBody>
            <a:bodyPr vert="horz" wrap="square" lIns="91440" tIns="45720" rIns="91440" bIns="45720" numCol="1" anchor="t" anchorCtr="0" compatLnSpc="1"/>
            <a:lstStyle/>
            <a:p>
              <a:endParaRPr lang="zh-CN" altLang="en-US" sz="1600">
                <a:solidFill>
                  <a:schemeClr val="accent1"/>
                </a:solidFill>
              </a:endParaRPr>
            </a:p>
          </p:txBody>
        </p:sp>
        <p:sp>
          <p:nvSpPr>
            <p:cNvPr id="35" name="矩形 34"/>
            <p:cNvSpPr/>
            <p:nvPr/>
          </p:nvSpPr>
          <p:spPr>
            <a:xfrm>
              <a:off x="4981317" y="3960799"/>
              <a:ext cx="1965348" cy="662554"/>
            </a:xfrm>
            <a:prstGeom prst="rect">
              <a:avLst/>
            </a:prstGeom>
          </p:spPr>
          <p:txBody>
            <a:bodyPr vert="horz" wrap="square">
              <a:spAutoFit/>
            </a:bodyPr>
            <a:lstStyle/>
            <a:p>
              <a:pPr algn="ctr">
                <a:lnSpc>
                  <a:spcPct val="150000"/>
                </a:lnSpc>
              </a:pPr>
              <a:r>
                <a:rPr lang="zh-CN" altLang="en-US" sz="2800" dirty="0">
                  <a:solidFill>
                    <a:schemeClr val="accent1"/>
                  </a:solidFill>
                  <a:latin typeface="微软雅黑" panose="020B0503020204020204" pitchFamily="34" charset="-122"/>
                  <a:ea typeface="微软雅黑" panose="020B0503020204020204" pitchFamily="34" charset="-122"/>
                  <a:cs typeface="Calibri Light" panose="020F0302020204030204" pitchFamily="34" charset="0"/>
                </a:rPr>
                <a:t>主要功能</a:t>
              </a:r>
            </a:p>
          </p:txBody>
        </p:sp>
        <p:sp>
          <p:nvSpPr>
            <p:cNvPr id="36" name="矩形 35"/>
            <p:cNvSpPr/>
            <p:nvPr/>
          </p:nvSpPr>
          <p:spPr>
            <a:xfrm>
              <a:off x="4981317" y="3198186"/>
              <a:ext cx="1965348" cy="584775"/>
            </a:xfrm>
            <a:prstGeom prst="rect">
              <a:avLst/>
            </a:prstGeom>
          </p:spPr>
          <p:txBody>
            <a:bodyPr vert="horz" wrap="square">
              <a:spAutoFit/>
            </a:bodyPr>
            <a:lstStyle/>
            <a:p>
              <a:pPr algn="ctr"/>
              <a:r>
                <a:rPr lang="en-US" altLang="zh-CN" sz="3200" dirty="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Calibri Light" panose="020F0302020204030204" pitchFamily="34" charset="0"/>
                <a:cs typeface="Calibri Light" panose="020F0302020204030204" pitchFamily="34" charset="0"/>
              </a:endParaRPr>
            </a:p>
          </p:txBody>
        </p:sp>
        <p:sp>
          <p:nvSpPr>
            <p:cNvPr id="37" name="Oval 14"/>
            <p:cNvSpPr>
              <a:spLocks noChangeArrowheads="1"/>
            </p:cNvSpPr>
            <p:nvPr/>
          </p:nvSpPr>
          <p:spPr bwMode="auto">
            <a:xfrm>
              <a:off x="8561330" y="3031496"/>
              <a:ext cx="888902" cy="891540"/>
            </a:xfrm>
            <a:prstGeom prst="ellipse">
              <a:avLst/>
            </a:prstGeom>
            <a:noFill/>
            <a:ln w="19050">
              <a:solidFill>
                <a:schemeClr val="accent1"/>
              </a:solidFill>
              <a:round/>
            </a:ln>
          </p:spPr>
          <p:txBody>
            <a:bodyPr vert="horz" wrap="square" lIns="91440" tIns="45720" rIns="91440" bIns="45720" numCol="1" anchor="t" anchorCtr="0" compatLnSpc="1"/>
            <a:lstStyle/>
            <a:p>
              <a:endParaRPr lang="zh-CN" altLang="en-US" sz="1600">
                <a:solidFill>
                  <a:schemeClr val="accent1"/>
                </a:solidFill>
              </a:endParaRPr>
            </a:p>
          </p:txBody>
        </p:sp>
        <p:sp>
          <p:nvSpPr>
            <p:cNvPr id="39" name="矩形 38"/>
            <p:cNvSpPr/>
            <p:nvPr/>
          </p:nvSpPr>
          <p:spPr>
            <a:xfrm>
              <a:off x="8023107" y="3963013"/>
              <a:ext cx="1965348" cy="662554"/>
            </a:xfrm>
            <a:prstGeom prst="rect">
              <a:avLst/>
            </a:prstGeom>
          </p:spPr>
          <p:txBody>
            <a:bodyPr vert="horz" wrap="square">
              <a:spAutoFit/>
            </a:bodyPr>
            <a:lstStyle/>
            <a:p>
              <a:pPr algn="ctr">
                <a:lnSpc>
                  <a:spcPct val="150000"/>
                </a:lnSpc>
              </a:pPr>
              <a:r>
                <a:rPr lang="zh-CN" altLang="en-US" sz="2800" dirty="0">
                  <a:solidFill>
                    <a:schemeClr val="accent1"/>
                  </a:solidFill>
                  <a:latin typeface="微软雅黑" panose="020B0503020204020204" pitchFamily="34" charset="-122"/>
                  <a:ea typeface="微软雅黑" panose="020B0503020204020204" pitchFamily="34" charset="-122"/>
                  <a:cs typeface="Calibri Light" panose="020F0302020204030204" pitchFamily="34" charset="0"/>
                </a:rPr>
                <a:t>项目亮点</a:t>
              </a:r>
            </a:p>
          </p:txBody>
        </p:sp>
        <p:sp>
          <p:nvSpPr>
            <p:cNvPr id="40" name="矩形 39"/>
            <p:cNvSpPr/>
            <p:nvPr/>
          </p:nvSpPr>
          <p:spPr>
            <a:xfrm>
              <a:off x="8023107" y="3200400"/>
              <a:ext cx="1965348" cy="584775"/>
            </a:xfrm>
            <a:prstGeom prst="rect">
              <a:avLst/>
            </a:prstGeom>
          </p:spPr>
          <p:txBody>
            <a:bodyPr vert="horz" wrap="square">
              <a:spAutoFit/>
            </a:bodyPr>
            <a:lstStyle/>
            <a:p>
              <a:pPr algn="ctr"/>
              <a:r>
                <a:rPr lang="en-US" altLang="zh-CN" sz="3200" dirty="0">
                  <a:solidFill>
                    <a:schemeClr val="accent1"/>
                  </a:solidFill>
                  <a:latin typeface="思源宋体 CN" panose="02020700000000000000" pitchFamily="18" charset="-122"/>
                  <a:ea typeface="思源宋体 CN" panose="02020700000000000000" pitchFamily="18" charset="-122"/>
                </a:rPr>
                <a:t>03</a:t>
              </a:r>
              <a:endParaRPr lang="zh-CN" altLang="en-US" sz="3200" dirty="0">
                <a:solidFill>
                  <a:schemeClr val="accent1"/>
                </a:solidFill>
                <a:latin typeface="Calibri Light" panose="020F0302020204030204" pitchFamily="34" charset="0"/>
                <a:cs typeface="Calibri Light" panose="020F0302020204030204" pitchFamily="34" charset="0"/>
              </a:endParaRPr>
            </a:p>
          </p:txBody>
        </p:sp>
      </p:grpSp>
      <p:sp>
        <p:nvSpPr>
          <p:cNvPr id="45" name="文本框 44"/>
          <p:cNvSpPr txBox="1"/>
          <p:nvPr/>
        </p:nvSpPr>
        <p:spPr>
          <a:xfrm>
            <a:off x="4767245" y="1012756"/>
            <a:ext cx="2657510" cy="707886"/>
          </a:xfrm>
          <a:prstGeom prst="rect">
            <a:avLst/>
          </a:prstGeom>
          <a:noFill/>
        </p:spPr>
        <p:txBody>
          <a:bodyPr vert="horz" wrap="square" rtlCol="0">
            <a:spAutoFit/>
          </a:bodyPr>
          <a:lstStyle/>
          <a:p>
            <a:pPr algn="ctr"/>
            <a:r>
              <a:rPr lang="zh-CN" altLang="en-US" sz="4000" spc="600" dirty="0">
                <a:solidFill>
                  <a:schemeClr val="accent1"/>
                </a:solidFill>
                <a:latin typeface="思源宋体 CN" panose="02020700000000000000" pitchFamily="18" charset="-122"/>
                <a:ea typeface="思源宋体 CN" panose="02020700000000000000" pitchFamily="18" charset="-122"/>
              </a:rPr>
              <a:t>目  录</a:t>
            </a:r>
          </a:p>
        </p:txBody>
      </p:sp>
      <p:sp>
        <p:nvSpPr>
          <p:cNvPr id="46" name="矩形 45"/>
          <p:cNvSpPr/>
          <p:nvPr/>
        </p:nvSpPr>
        <p:spPr>
          <a:xfrm>
            <a:off x="5311373" y="1548879"/>
            <a:ext cx="1528148" cy="459100"/>
          </a:xfrm>
          <a:prstGeom prst="rect">
            <a:avLst/>
          </a:prstGeom>
        </p:spPr>
        <p:txBody>
          <a:bodyPr vert="horz" wrap="square">
            <a:spAutoFit/>
          </a:bodyPr>
          <a:lstStyle/>
          <a:p>
            <a:pPr algn="dist">
              <a:lnSpc>
                <a:spcPct val="150000"/>
              </a:lnSpc>
            </a:pPr>
            <a:r>
              <a:rPr lang="en-US" altLang="zh-CN" dirty="0">
                <a:solidFill>
                  <a:schemeClr val="accent1"/>
                </a:solidFill>
                <a:latin typeface="思源宋体 CN" panose="02020700000000000000" pitchFamily="18" charset="-122"/>
                <a:ea typeface="思源宋体 CN" panose="02020700000000000000" pitchFamily="18" charset="-122"/>
                <a:cs typeface="Calibri" panose="020F0502020204030204" pitchFamily="34" charset="0"/>
              </a:rPr>
              <a:t>contents</a:t>
            </a:r>
            <a:endParaRPr lang="zh-CN" altLang="en-US" dirty="0">
              <a:solidFill>
                <a:schemeClr val="accent1"/>
              </a:solidFill>
              <a:latin typeface="思源宋体 CN" panose="02020700000000000000" pitchFamily="18" charset="-122"/>
              <a:ea typeface="思源宋体 CN" panose="02020700000000000000" pitchFamily="18" charset="-122"/>
              <a:cs typeface="Calibri" panose="020F0502020204030204" pitchFamily="34" charset="0"/>
            </a:endParaRPr>
          </a:p>
        </p:txBody>
      </p:sp>
      <p:sp>
        <p:nvSpPr>
          <p:cNvPr id="26" name="矩形 25">
            <a:extLst>
              <a:ext uri="{FF2B5EF4-FFF2-40B4-BE49-F238E27FC236}">
                <a16:creationId xmlns:a16="http://schemas.microsoft.com/office/drawing/2014/main" id="{A9DA2CA3-C1D3-4F4D-A6D5-B6CDDD809385}"/>
              </a:ext>
            </a:extLst>
          </p:cNvPr>
          <p:cNvSpPr/>
          <p:nvPr/>
        </p:nvSpPr>
        <p:spPr>
          <a:xfrm>
            <a:off x="1861207" y="3988538"/>
            <a:ext cx="1965348" cy="662554"/>
          </a:xfrm>
          <a:prstGeom prst="rect">
            <a:avLst/>
          </a:prstGeom>
        </p:spPr>
        <p:txBody>
          <a:bodyPr vert="horz" wrap="square">
            <a:spAutoFit/>
          </a:bodyPr>
          <a:lstStyle/>
          <a:p>
            <a:pPr algn="ctr">
              <a:lnSpc>
                <a:spcPct val="150000"/>
              </a:lnSpc>
            </a:pPr>
            <a:r>
              <a:rPr lang="zh-CN" altLang="en-US" sz="2800" dirty="0">
                <a:solidFill>
                  <a:schemeClr val="accent1"/>
                </a:solidFill>
                <a:latin typeface="微软雅黑" panose="020B0503020204020204" pitchFamily="34" charset="-122"/>
                <a:ea typeface="微软雅黑" panose="020B0503020204020204" pitchFamily="34" charset="-122"/>
                <a:cs typeface="Calibri Light" panose="020F0302020204030204" pitchFamily="34" charset="0"/>
              </a:rPr>
              <a:t>项目简介</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5791660"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功能十一</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增删查改用户信息功能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784412"/>
            <a:ext cx="2270859" cy="1015663"/>
          </a:xfrm>
          <a:prstGeom prst="rect">
            <a:avLst/>
          </a:prstGeom>
          <a:noFill/>
        </p:spPr>
        <p:txBody>
          <a:bodyPr wrap="square" rtlCol="0">
            <a:spAutoFit/>
          </a:bodyPr>
          <a:lstStyle/>
          <a:p>
            <a:r>
              <a:rPr lang="zh-CN" altLang="en-US" sz="2000" dirty="0">
                <a:solidFill>
                  <a:srgbClr val="333333"/>
                </a:solidFill>
                <a:latin typeface="Helvetica" panose="020B0604020202020204" pitchFamily="34" charset="0"/>
                <a:ea typeface="微软雅黑" panose="020B0503020204020204" pitchFamily="34" charset="-122"/>
              </a:rPr>
              <a:t>管理员登录后在管理员页面可以增删查改用户信息</a:t>
            </a:r>
            <a:r>
              <a:rPr lang="zh-CN" altLang="en-US" sz="2000" b="0" i="0" dirty="0">
                <a:solidFill>
                  <a:srgbClr val="333333"/>
                </a:solidFill>
                <a:effectLst/>
                <a:latin typeface="Helvetica" panose="020B0604020202020204" pitchFamily="34" charset="0"/>
                <a:ea typeface="微软雅黑" panose="020B0503020204020204" pitchFamily="34" charset="-122"/>
              </a:rPr>
              <a:t>。</a:t>
            </a:r>
            <a:endParaRPr lang="zh-CN" altLang="en-US" sz="2000" dirty="0">
              <a:ea typeface="微软雅黑" panose="020B0503020204020204" pitchFamily="34" charset="-122"/>
            </a:endParaRPr>
          </a:p>
        </p:txBody>
      </p:sp>
      <p:pic>
        <p:nvPicPr>
          <p:cNvPr id="2" name="图片 1">
            <a:extLst>
              <a:ext uri="{FF2B5EF4-FFF2-40B4-BE49-F238E27FC236}">
                <a16:creationId xmlns:a16="http://schemas.microsoft.com/office/drawing/2014/main" id="{F3343EA3-9717-40A6-B910-C3778F5E259D}"/>
              </a:ext>
            </a:extLst>
          </p:cNvPr>
          <p:cNvPicPr>
            <a:picLocks noChangeAspect="1"/>
          </p:cNvPicPr>
          <p:nvPr/>
        </p:nvPicPr>
        <p:blipFill>
          <a:blip r:embed="rId2"/>
          <a:stretch>
            <a:fillRect/>
          </a:stretch>
        </p:blipFill>
        <p:spPr>
          <a:xfrm>
            <a:off x="3524436" y="1242873"/>
            <a:ext cx="7928656" cy="4944228"/>
          </a:xfrm>
          <a:prstGeom prst="rect">
            <a:avLst/>
          </a:prstGeom>
        </p:spPr>
      </p:pic>
      <p:pic>
        <p:nvPicPr>
          <p:cNvPr id="9" name="Picture 2">
            <a:extLst>
              <a:ext uri="{FF2B5EF4-FFF2-40B4-BE49-F238E27FC236}">
                <a16:creationId xmlns:a16="http://schemas.microsoft.com/office/drawing/2014/main" id="{ECE54A08-D78E-AF49-8F3C-13DB22CB57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70710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5955263"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功能十二</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生成用户数据报表功能</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6" name="文本框 35">
            <a:extLst>
              <a:ext uri="{FF2B5EF4-FFF2-40B4-BE49-F238E27FC236}">
                <a16:creationId xmlns:a16="http://schemas.microsoft.com/office/drawing/2014/main" id="{ECCCD66E-C87F-4A27-A489-B212AD2E9FDA}"/>
              </a:ext>
            </a:extLst>
          </p:cNvPr>
          <p:cNvSpPr txBox="1"/>
          <p:nvPr/>
        </p:nvSpPr>
        <p:spPr>
          <a:xfrm>
            <a:off x="862957" y="1340528"/>
            <a:ext cx="2485885" cy="2246769"/>
          </a:xfrm>
          <a:prstGeom prst="rect">
            <a:avLst/>
          </a:prstGeom>
          <a:noFill/>
        </p:spPr>
        <p:txBody>
          <a:bodyPr wrap="square" rtlCol="0">
            <a:spAutoFit/>
          </a:bodyPr>
          <a:lstStyle/>
          <a:p>
            <a:r>
              <a:rPr lang="zh-CN" altLang="en-US" sz="2000" dirty="0">
                <a:solidFill>
                  <a:srgbClr val="333333"/>
                </a:solidFill>
                <a:latin typeface="Helvetica" panose="020B0604020202020204" pitchFamily="34" charset="0"/>
                <a:ea typeface="微软雅黑" panose="020B0503020204020204" pitchFamily="34" charset="-122"/>
              </a:rPr>
              <a:t>可以生成用户相关数据的报表</a:t>
            </a:r>
            <a:r>
              <a:rPr lang="zh-CN" altLang="en-US" sz="2000" b="0" i="0" dirty="0">
                <a:solidFill>
                  <a:srgbClr val="333333"/>
                </a:solidFill>
                <a:effectLst/>
                <a:latin typeface="Helvetica" panose="020B0604020202020204" pitchFamily="34" charset="0"/>
                <a:ea typeface="微软雅黑" panose="020B0503020204020204" pitchFamily="34" charset="-122"/>
              </a:rPr>
              <a:t>。</a:t>
            </a:r>
            <a:endParaRPr lang="en-US" altLang="zh-CN" sz="2000" b="0" i="0" dirty="0">
              <a:solidFill>
                <a:srgbClr val="333333"/>
              </a:solidFill>
              <a:effectLst/>
              <a:latin typeface="Helvetica" panose="020B0604020202020204" pitchFamily="34" charset="0"/>
              <a:ea typeface="微软雅黑" panose="020B0503020204020204" pitchFamily="34" charset="-122"/>
            </a:endParaRPr>
          </a:p>
          <a:p>
            <a:endParaRPr lang="en-US" altLang="zh-CN" sz="2000" dirty="0">
              <a:solidFill>
                <a:srgbClr val="333333"/>
              </a:solidFill>
              <a:latin typeface="Helvetica" panose="020B0604020202020204" pitchFamily="34" charset="0"/>
              <a:ea typeface="微软雅黑" panose="020B0503020204020204" pitchFamily="34" charset="-122"/>
            </a:endParaRPr>
          </a:p>
          <a:p>
            <a:r>
              <a:rPr lang="zh-CN" altLang="en-US" sz="2000" dirty="0">
                <a:solidFill>
                  <a:srgbClr val="333333"/>
                </a:solidFill>
                <a:latin typeface="Helvetica" panose="020B0604020202020204" pitchFamily="34" charset="0"/>
                <a:ea typeface="微软雅黑" panose="020B0503020204020204" pitchFamily="34" charset="-122"/>
              </a:rPr>
              <a:t>如可以生成用户历史访问量和根据历史数据预测的用户访问量的图表</a:t>
            </a:r>
            <a:endParaRPr lang="zh-CN" altLang="en-US" sz="2000" dirty="0">
              <a:ea typeface="微软雅黑" panose="020B0503020204020204" pitchFamily="34" charset="-122"/>
            </a:endParaRPr>
          </a:p>
        </p:txBody>
      </p:sp>
      <p:pic>
        <p:nvPicPr>
          <p:cNvPr id="3" name="Picture 2">
            <a:extLst>
              <a:ext uri="{FF2B5EF4-FFF2-40B4-BE49-F238E27FC236}">
                <a16:creationId xmlns:a16="http://schemas.microsoft.com/office/drawing/2014/main" id="{7CCCD1C0-24D0-AB49-9707-293BFA4B66ED}"/>
              </a:ext>
            </a:extLst>
          </p:cNvPr>
          <p:cNvPicPr>
            <a:picLocks noChangeAspect="1"/>
          </p:cNvPicPr>
          <p:nvPr/>
        </p:nvPicPr>
        <p:blipFill>
          <a:blip r:embed="rId2"/>
          <a:stretch>
            <a:fillRect/>
          </a:stretch>
        </p:blipFill>
        <p:spPr>
          <a:xfrm>
            <a:off x="3348842" y="1143938"/>
            <a:ext cx="8341030" cy="5210699"/>
          </a:xfrm>
          <a:prstGeom prst="rect">
            <a:avLst/>
          </a:prstGeom>
        </p:spPr>
      </p:pic>
      <p:pic>
        <p:nvPicPr>
          <p:cNvPr id="9" name="Picture 2">
            <a:extLst>
              <a:ext uri="{FF2B5EF4-FFF2-40B4-BE49-F238E27FC236}">
                <a16:creationId xmlns:a16="http://schemas.microsoft.com/office/drawing/2014/main" id="{5FA0F842-5560-D04C-855E-83C8DAD23C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8976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5955263"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功能十三</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介绍及</a:t>
            </a:r>
            <a:r>
              <a:rPr lang="en-US" altLang="zh-CN" sz="2400" spc="600" dirty="0">
                <a:solidFill>
                  <a:schemeClr val="accent1"/>
                </a:solidFill>
                <a:latin typeface="思源宋体 CN" panose="02020700000000000000" pitchFamily="18" charset="-122"/>
                <a:ea typeface="思源宋体 CN" panose="02020700000000000000" pitchFamily="18" charset="-122"/>
              </a:rPr>
              <a:t>Guide</a:t>
            </a:r>
            <a:endParaRPr lang="zh-CN" altLang="en-US" sz="2400" spc="600" dirty="0">
              <a:solidFill>
                <a:schemeClr val="accent1"/>
              </a:solidFill>
              <a:latin typeface="思源宋体 CN" panose="02020700000000000000" pitchFamily="18" charset="-122"/>
              <a:ea typeface="思源宋体 CN" panose="02020700000000000000" pitchFamily="18" charset="-122"/>
            </a:endParaRP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a:solidFill>
                  <a:schemeClr val="accent1"/>
                </a:solidFill>
                <a:latin typeface="思源宋体 CN" panose="02020700000000000000" pitchFamily="18" charset="-122"/>
                <a:ea typeface="思源宋体 CN" panose="02020700000000000000" pitchFamily="18" charset="-122"/>
              </a:rPr>
              <a:t>02</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pic>
        <p:nvPicPr>
          <p:cNvPr id="9" name="Picture 8">
            <a:extLst>
              <a:ext uri="{FF2B5EF4-FFF2-40B4-BE49-F238E27FC236}">
                <a16:creationId xmlns:a16="http://schemas.microsoft.com/office/drawing/2014/main" id="{C4A4FBCA-3517-324A-9F77-A5DE0CFD22AD}"/>
              </a:ext>
            </a:extLst>
          </p:cNvPr>
          <p:cNvPicPr/>
          <p:nvPr/>
        </p:nvPicPr>
        <p:blipFill>
          <a:blip r:embed="rId2"/>
          <a:stretch>
            <a:fillRect/>
          </a:stretch>
        </p:blipFill>
        <p:spPr>
          <a:xfrm>
            <a:off x="862957" y="1192567"/>
            <a:ext cx="7354768" cy="4566947"/>
          </a:xfrm>
          <a:prstGeom prst="rect">
            <a:avLst/>
          </a:prstGeom>
        </p:spPr>
      </p:pic>
      <p:pic>
        <p:nvPicPr>
          <p:cNvPr id="10" name="Picture 9" descr="Graphical user interface, application, Teams&#10;&#10;Description automatically generated">
            <a:extLst>
              <a:ext uri="{FF2B5EF4-FFF2-40B4-BE49-F238E27FC236}">
                <a16:creationId xmlns:a16="http://schemas.microsoft.com/office/drawing/2014/main" id="{C0BFB8A5-9A1B-7340-8A90-4F41627E1633}"/>
              </a:ext>
            </a:extLst>
          </p:cNvPr>
          <p:cNvPicPr/>
          <p:nvPr/>
        </p:nvPicPr>
        <p:blipFill>
          <a:blip r:embed="rId3"/>
          <a:stretch>
            <a:fillRect/>
          </a:stretch>
        </p:blipFill>
        <p:spPr>
          <a:xfrm>
            <a:off x="3333007" y="1864435"/>
            <a:ext cx="7354768" cy="4739150"/>
          </a:xfrm>
          <a:prstGeom prst="rect">
            <a:avLst/>
          </a:prstGeom>
        </p:spPr>
      </p:pic>
      <p:pic>
        <p:nvPicPr>
          <p:cNvPr id="15" name="Picture 2">
            <a:extLst>
              <a:ext uri="{FF2B5EF4-FFF2-40B4-BE49-F238E27FC236}">
                <a16:creationId xmlns:a16="http://schemas.microsoft.com/office/drawing/2014/main" id="{3A0E6A8D-312A-1D4D-A3CC-8BD0DB0F9F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7031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sp>
        <p:nvSpPr>
          <p:cNvPr id="19" name="文本框 18"/>
          <p:cNvSpPr txBox="1"/>
          <p:nvPr/>
        </p:nvSpPr>
        <p:spPr>
          <a:xfrm>
            <a:off x="2469267" y="2532983"/>
            <a:ext cx="7253466" cy="1077218"/>
          </a:xfrm>
          <a:prstGeom prst="rect">
            <a:avLst/>
          </a:prstGeom>
          <a:noFill/>
        </p:spPr>
        <p:txBody>
          <a:bodyPr vert="horz"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6400" b="0" i="0" u="none" strike="noStrike" kern="1200" cap="none" spc="0" normalizeH="0" baseline="0" noProof="0" dirty="0">
                <a:ln>
                  <a:noFill/>
                </a:ln>
                <a:solidFill>
                  <a:srgbClr val="3F3F3F"/>
                </a:solidFill>
                <a:effectLst/>
                <a:uLnTx/>
                <a:uFillTx/>
                <a:latin typeface="思源宋体 CN" panose="02020700000000000000" pitchFamily="18" charset="-122"/>
                <a:ea typeface="思源宋体 CN" panose="02020700000000000000" pitchFamily="18" charset="-122"/>
                <a:cs typeface="+mn-cs"/>
              </a:rPr>
              <a:t>演讲完毕 谢谢观看！</a:t>
            </a:r>
          </a:p>
        </p:txBody>
      </p:sp>
      <p:pic>
        <p:nvPicPr>
          <p:cNvPr id="11" name="图片 3">
            <a:extLst>
              <a:ext uri="{FF2B5EF4-FFF2-40B4-BE49-F238E27FC236}">
                <a16:creationId xmlns:a16="http://schemas.microsoft.com/office/drawing/2014/main" id="{402CD13B-8399-8F4A-997B-0EBB7FC3D2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381" y="341944"/>
            <a:ext cx="3504926" cy="1721333"/>
          </a:xfrm>
          <a:prstGeom prst="rect">
            <a:avLst/>
          </a:prstGeom>
        </p:spPr>
      </p:pic>
      <p:sp>
        <p:nvSpPr>
          <p:cNvPr id="12" name="矩形: 圆角 14">
            <a:extLst>
              <a:ext uri="{FF2B5EF4-FFF2-40B4-BE49-F238E27FC236}">
                <a16:creationId xmlns:a16="http://schemas.microsoft.com/office/drawing/2014/main" id="{C8462AFE-7D2C-0340-AD39-9B506F22F7BF}"/>
              </a:ext>
            </a:extLst>
          </p:cNvPr>
          <p:cNvSpPr/>
          <p:nvPr/>
        </p:nvSpPr>
        <p:spPr>
          <a:xfrm>
            <a:off x="3605046" y="4079908"/>
            <a:ext cx="4170134" cy="761460"/>
          </a:xfrm>
          <a:prstGeom prst="roundRect">
            <a:avLst>
              <a:gd name="adj" fmla="val 50000"/>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r>
              <a:rPr lang="zh-CN" altLang="en-US" sz="2000" dirty="0">
                <a:solidFill>
                  <a:schemeClr val="accent1"/>
                </a:solidFill>
                <a:latin typeface="微软雅黑" panose="020B0503020204020204" pitchFamily="34" charset="-122"/>
                <a:ea typeface="微软雅黑" panose="020B0503020204020204" pitchFamily="34" charset="-122"/>
              </a:rPr>
              <a:t>货比三家，只此一家！</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sp>
        <p:nvSpPr>
          <p:cNvPr id="15" name="文本框 14"/>
          <p:cNvSpPr txBox="1"/>
          <p:nvPr/>
        </p:nvSpPr>
        <p:spPr>
          <a:xfrm>
            <a:off x="4393211" y="2944765"/>
            <a:ext cx="3405578" cy="584775"/>
          </a:xfrm>
          <a:prstGeom prst="rect">
            <a:avLst/>
          </a:prstGeom>
          <a:noFill/>
        </p:spPr>
        <p:txBody>
          <a:bodyPr vert="horz" wrap="square" rtlCol="0">
            <a:spAutoFit/>
          </a:bodyPr>
          <a:lstStyle/>
          <a:p>
            <a:pPr algn="ctr"/>
            <a:r>
              <a:rPr lang="zh-CN" altLang="en-US" sz="3200" spc="300" dirty="0">
                <a:solidFill>
                  <a:schemeClr val="accent1"/>
                </a:solidFill>
                <a:latin typeface="思源宋体 CN" panose="02020700000000000000" pitchFamily="18" charset="-122"/>
                <a:ea typeface="思源宋体 CN" panose="02020700000000000000" pitchFamily="18" charset="-122"/>
              </a:rPr>
              <a:t>项目简介</a:t>
            </a:r>
          </a:p>
        </p:txBody>
      </p:sp>
      <p:sp>
        <p:nvSpPr>
          <p:cNvPr id="17" name="矩形: 圆角 16"/>
          <p:cNvSpPr/>
          <p:nvPr/>
        </p:nvSpPr>
        <p:spPr>
          <a:xfrm>
            <a:off x="5454511" y="2408865"/>
            <a:ext cx="1282979" cy="329869"/>
          </a:xfrm>
          <a:prstGeom prst="roundRect">
            <a:avLst>
              <a:gd name="adj" fmla="val 50000"/>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思源宋体 CN" panose="02020700000000000000" pitchFamily="18" charset="-122"/>
                <a:ea typeface="思源宋体 CN" panose="02020700000000000000" pitchFamily="18" charset="-122"/>
              </a:rPr>
              <a:t>Part  01</a:t>
            </a:r>
            <a:endParaRPr lang="zh-CN" altLang="en-US" sz="1600" dirty="0">
              <a:solidFill>
                <a:schemeClr val="bg1"/>
              </a:solidFill>
              <a:latin typeface="思源宋体 CN" panose="02020700000000000000" pitchFamily="18" charset="-122"/>
              <a:ea typeface="思源宋体 CN" panose="02020700000000000000" pitchFamily="18" charset="-122"/>
            </a:endParaRPr>
          </a:p>
        </p:txBody>
      </p:sp>
      <p:cxnSp>
        <p:nvCxnSpPr>
          <p:cNvPr id="18" name="直接连接符 17"/>
          <p:cNvCxnSpPr/>
          <p:nvPr/>
        </p:nvCxnSpPr>
        <p:spPr>
          <a:xfrm>
            <a:off x="4794042" y="3576249"/>
            <a:ext cx="2603916"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6C8CA86A-6CD0-4F7F-B979-75ECD07467A5}"/>
              </a:ext>
            </a:extLst>
          </p:cNvPr>
          <p:cNvPicPr>
            <a:picLocks noChangeAspect="1"/>
          </p:cNvPicPr>
          <p:nvPr/>
        </p:nvPicPr>
        <p:blipFill>
          <a:blip r:embed="rId3"/>
          <a:stretch>
            <a:fillRect/>
          </a:stretch>
        </p:blipFill>
        <p:spPr>
          <a:xfrm>
            <a:off x="157450" y="269640"/>
            <a:ext cx="5023539" cy="246909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3714951"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项目简介</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需求分析</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dirty="0">
                <a:solidFill>
                  <a:schemeClr val="accent1"/>
                </a:solidFill>
                <a:latin typeface="思源宋体 CN" panose="02020700000000000000" pitchFamily="18" charset="-122"/>
                <a:ea typeface="思源宋体 CN" panose="02020700000000000000" pitchFamily="18" charset="-122"/>
              </a:rPr>
              <a:t>01</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39" name="椭圆 38">
            <a:extLst>
              <a:ext uri="{FF2B5EF4-FFF2-40B4-BE49-F238E27FC236}">
                <a16:creationId xmlns:a16="http://schemas.microsoft.com/office/drawing/2014/main" id="{A977A722-66E2-42AC-93E9-48B6168E0D94}"/>
              </a:ext>
            </a:extLst>
          </p:cNvPr>
          <p:cNvSpPr/>
          <p:nvPr/>
        </p:nvSpPr>
        <p:spPr>
          <a:xfrm>
            <a:off x="1408443" y="2558829"/>
            <a:ext cx="1691640" cy="1691640"/>
          </a:xfrm>
          <a:prstGeom prst="ellipse">
            <a:avLst/>
          </a:prstGeom>
          <a:noFill/>
          <a:ln w="25400">
            <a:solidFill>
              <a:srgbClr val="1D32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1D323E"/>
              </a:solidFill>
            </a:endParaRPr>
          </a:p>
        </p:txBody>
      </p:sp>
      <p:cxnSp>
        <p:nvCxnSpPr>
          <p:cNvPr id="40" name="直接连接符 39">
            <a:extLst>
              <a:ext uri="{FF2B5EF4-FFF2-40B4-BE49-F238E27FC236}">
                <a16:creationId xmlns:a16="http://schemas.microsoft.com/office/drawing/2014/main" id="{C41A9113-E5D7-4CD0-8B31-63D2B3FD1498}"/>
              </a:ext>
            </a:extLst>
          </p:cNvPr>
          <p:cNvCxnSpPr>
            <a:stCxn id="39" idx="7"/>
            <a:endCxn id="65" idx="3"/>
          </p:cNvCxnSpPr>
          <p:nvPr/>
        </p:nvCxnSpPr>
        <p:spPr>
          <a:xfrm flipV="1">
            <a:off x="2852348" y="2095222"/>
            <a:ext cx="1163293" cy="711342"/>
          </a:xfrm>
          <a:prstGeom prst="line">
            <a:avLst/>
          </a:prstGeom>
          <a:ln>
            <a:solidFill>
              <a:srgbClr val="1D323E"/>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AAE87FB7-A013-46F6-929B-3495CE6084AD}"/>
              </a:ext>
            </a:extLst>
          </p:cNvPr>
          <p:cNvCxnSpPr>
            <a:cxnSpLocks/>
            <a:stCxn id="39" idx="6"/>
            <a:endCxn id="63" idx="2"/>
          </p:cNvCxnSpPr>
          <p:nvPr/>
        </p:nvCxnSpPr>
        <p:spPr>
          <a:xfrm flipV="1">
            <a:off x="3100083" y="3361822"/>
            <a:ext cx="1417955" cy="42827"/>
          </a:xfrm>
          <a:prstGeom prst="line">
            <a:avLst/>
          </a:prstGeom>
          <a:ln>
            <a:solidFill>
              <a:srgbClr val="1D323E"/>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3A00178D-AB22-42E2-A83B-AEC4152E57C5}"/>
              </a:ext>
            </a:extLst>
          </p:cNvPr>
          <p:cNvCxnSpPr>
            <a:cxnSpLocks/>
            <a:stCxn id="39" idx="5"/>
            <a:endCxn id="62" idx="1"/>
          </p:cNvCxnSpPr>
          <p:nvPr/>
        </p:nvCxnSpPr>
        <p:spPr>
          <a:xfrm>
            <a:off x="2852348" y="4002734"/>
            <a:ext cx="1178533" cy="1056521"/>
          </a:xfrm>
          <a:prstGeom prst="line">
            <a:avLst/>
          </a:prstGeom>
          <a:ln>
            <a:solidFill>
              <a:srgbClr val="1D323E"/>
            </a:solidFill>
          </a:ln>
        </p:spPr>
        <p:style>
          <a:lnRef idx="1">
            <a:schemeClr val="accent1"/>
          </a:lnRef>
          <a:fillRef idx="0">
            <a:schemeClr val="accent1"/>
          </a:fillRef>
          <a:effectRef idx="0">
            <a:schemeClr val="accent1"/>
          </a:effectRef>
          <a:fontRef idx="minor">
            <a:schemeClr val="tx1"/>
          </a:fontRef>
        </p:style>
      </p:cxnSp>
      <p:grpSp>
        <p:nvGrpSpPr>
          <p:cNvPr id="44" name="组合 43">
            <a:extLst>
              <a:ext uri="{FF2B5EF4-FFF2-40B4-BE49-F238E27FC236}">
                <a16:creationId xmlns:a16="http://schemas.microsoft.com/office/drawing/2014/main" id="{FA3ABB20-BC3D-436A-9DF5-646D4AD5DF95}"/>
              </a:ext>
            </a:extLst>
          </p:cNvPr>
          <p:cNvGrpSpPr/>
          <p:nvPr/>
        </p:nvGrpSpPr>
        <p:grpSpPr>
          <a:xfrm>
            <a:off x="4751718" y="1267070"/>
            <a:ext cx="4516755" cy="1120140"/>
            <a:chOff x="2164" y="3656"/>
            <a:chExt cx="7113" cy="1764"/>
          </a:xfrm>
        </p:grpSpPr>
        <p:sp>
          <p:nvSpPr>
            <p:cNvPr id="67" name="文本框 20">
              <a:extLst>
                <a:ext uri="{FF2B5EF4-FFF2-40B4-BE49-F238E27FC236}">
                  <a16:creationId xmlns:a16="http://schemas.microsoft.com/office/drawing/2014/main" id="{DF24A43E-4792-4996-BC96-3F17B65A1CFA}"/>
                </a:ext>
              </a:extLst>
            </p:cNvPr>
            <p:cNvSpPr txBox="1"/>
            <p:nvPr/>
          </p:nvSpPr>
          <p:spPr>
            <a:xfrm flipH="1">
              <a:off x="2164" y="3656"/>
              <a:ext cx="3482" cy="788"/>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fontAlgn="auto">
                <a:lnSpc>
                  <a:spcPct val="120000"/>
                </a:lnSpc>
              </a:pPr>
              <a:r>
                <a:rPr lang="zh-CN" altLang="en-US" sz="2400" b="1" dirty="0">
                  <a:solidFill>
                    <a:srgbClr val="1D323E"/>
                  </a:solidFill>
                  <a:latin typeface="微软雅黑 Light" panose="020B0502040204020203" pitchFamily="34" charset="-122"/>
                  <a:ea typeface="微软雅黑 Light" panose="020B0502040204020203" pitchFamily="34" charset="-122"/>
                  <a:sym typeface="Arial" panose="020B0604020202020204" pitchFamily="34" charset="0"/>
                </a:rPr>
                <a:t>选题背景一</a:t>
              </a:r>
            </a:p>
          </p:txBody>
        </p:sp>
        <p:sp>
          <p:nvSpPr>
            <p:cNvPr id="68" name="文本框 22">
              <a:extLst>
                <a:ext uri="{FF2B5EF4-FFF2-40B4-BE49-F238E27FC236}">
                  <a16:creationId xmlns:a16="http://schemas.microsoft.com/office/drawing/2014/main" id="{844E570F-7E05-4A36-89F9-9BAE8B3EFAC9}"/>
                </a:ext>
              </a:extLst>
            </p:cNvPr>
            <p:cNvSpPr txBox="1"/>
            <p:nvPr/>
          </p:nvSpPr>
          <p:spPr>
            <a:xfrm flipH="1">
              <a:off x="2164" y="4269"/>
              <a:ext cx="7113" cy="1151"/>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fontAlgn="auto">
                <a:lnSpc>
                  <a:spcPct val="1200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网购已经逐渐成为人民的日常消费需求</a:t>
              </a:r>
              <a:endPar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endParaRPr>
            </a:p>
            <a:p>
              <a:pPr lvl="0" fontAlgn="auto">
                <a:lnSpc>
                  <a:spcPct val="120000"/>
                </a:lnSpc>
              </a:pPr>
              <a:r>
                <a:rPr lang="en-US" altLang="zh-CN" kern="100" dirty="0">
                  <a:solidFill>
                    <a:srgbClr val="1D323E"/>
                  </a:solidFill>
                  <a:latin typeface="等线" panose="02010600030101010101" pitchFamily="2" charset="-122"/>
                  <a:ea typeface="宋体" panose="02010600030101010101" pitchFamily="2" charset="-122"/>
                  <a:cs typeface="Times New Roman" panose="02020603050405020304" pitchFamily="18" charset="0"/>
                  <a:sym typeface="宋体" panose="02010600030101010101" pitchFamily="2" charset="-122"/>
                </a:rPr>
                <a:t>2020</a:t>
              </a:r>
              <a:r>
                <a:rPr lang="zh-CN" altLang="en-US" kern="100" dirty="0">
                  <a:solidFill>
                    <a:srgbClr val="1D323E"/>
                  </a:solidFill>
                  <a:latin typeface="等线" panose="02010600030101010101" pitchFamily="2" charset="-122"/>
                  <a:ea typeface="宋体" panose="02010600030101010101" pitchFamily="2" charset="-122"/>
                  <a:cs typeface="Times New Roman" panose="02020603050405020304" pitchFamily="18" charset="0"/>
                  <a:sym typeface="宋体" panose="02010600030101010101" pitchFamily="2" charset="-122"/>
                </a:rPr>
                <a:t>年受疫情影响线上零售业进一步发展</a:t>
              </a:r>
              <a:endParaRPr lang="zh-CN" altLang="en-US" sz="1400" dirty="0">
                <a:solidFill>
                  <a:srgbClr val="1D323E"/>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grpSp>
      <p:sp>
        <p:nvSpPr>
          <p:cNvPr id="45" name="文本框 17">
            <a:extLst>
              <a:ext uri="{FF2B5EF4-FFF2-40B4-BE49-F238E27FC236}">
                <a16:creationId xmlns:a16="http://schemas.microsoft.com/office/drawing/2014/main" id="{29E7F3A0-C2C1-4C2A-A3C7-A72671E0D249}"/>
              </a:ext>
            </a:extLst>
          </p:cNvPr>
          <p:cNvSpPr txBox="1"/>
          <p:nvPr/>
        </p:nvSpPr>
        <p:spPr>
          <a:xfrm>
            <a:off x="1609420" y="2850790"/>
            <a:ext cx="1289685" cy="107721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3200" dirty="0">
                <a:solidFill>
                  <a:srgbClr val="1D323E"/>
                </a:solidFill>
                <a:latin typeface="微软雅黑" panose="020B0503020204020204" pitchFamily="34" charset="-122"/>
                <a:ea typeface="微软雅黑" panose="020B0503020204020204" pitchFamily="34" charset="-122"/>
              </a:rPr>
              <a:t>需求分析</a:t>
            </a:r>
            <a:endParaRPr lang="en-US" altLang="zh-CN" sz="3200" dirty="0">
              <a:solidFill>
                <a:srgbClr val="1D323E"/>
              </a:solidFill>
              <a:latin typeface="微软雅黑" panose="020B0503020204020204" pitchFamily="34" charset="-122"/>
              <a:ea typeface="微软雅黑" panose="020B0503020204020204" pitchFamily="34" charset="-122"/>
            </a:endParaRPr>
          </a:p>
        </p:txBody>
      </p:sp>
      <p:grpSp>
        <p:nvGrpSpPr>
          <p:cNvPr id="46" name="组合 45">
            <a:extLst>
              <a:ext uri="{FF2B5EF4-FFF2-40B4-BE49-F238E27FC236}">
                <a16:creationId xmlns:a16="http://schemas.microsoft.com/office/drawing/2014/main" id="{39691A62-7061-4890-AF31-93920E36F0F3}"/>
              </a:ext>
            </a:extLst>
          </p:cNvPr>
          <p:cNvGrpSpPr/>
          <p:nvPr/>
        </p:nvGrpSpPr>
        <p:grpSpPr>
          <a:xfrm>
            <a:off x="3912883" y="1496305"/>
            <a:ext cx="701675" cy="701675"/>
            <a:chOff x="3921760" y="1247150"/>
            <a:chExt cx="701675" cy="701675"/>
          </a:xfrm>
        </p:grpSpPr>
        <p:sp>
          <p:nvSpPr>
            <p:cNvPr id="65" name="椭圆 64">
              <a:extLst>
                <a:ext uri="{FF2B5EF4-FFF2-40B4-BE49-F238E27FC236}">
                  <a16:creationId xmlns:a16="http://schemas.microsoft.com/office/drawing/2014/main" id="{E7EFD3F1-A586-4603-882A-57BE630B40F8}"/>
                </a:ext>
              </a:extLst>
            </p:cNvPr>
            <p:cNvSpPr/>
            <p:nvPr/>
          </p:nvSpPr>
          <p:spPr>
            <a:xfrm>
              <a:off x="3921760" y="1247150"/>
              <a:ext cx="701675" cy="701675"/>
            </a:xfrm>
            <a:prstGeom prst="ellipse">
              <a:avLst/>
            </a:prstGeom>
            <a:noFill/>
            <a:ln w="19050">
              <a:solidFill>
                <a:srgbClr val="1D32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1D323E"/>
                </a:solidFill>
              </a:endParaRPr>
            </a:p>
          </p:txBody>
        </p:sp>
        <p:sp>
          <p:nvSpPr>
            <p:cNvPr id="66" name="文本框 18">
              <a:extLst>
                <a:ext uri="{FF2B5EF4-FFF2-40B4-BE49-F238E27FC236}">
                  <a16:creationId xmlns:a16="http://schemas.microsoft.com/office/drawing/2014/main" id="{B3BFA457-10E5-457C-AB02-67723BCDA197}"/>
                </a:ext>
              </a:extLst>
            </p:cNvPr>
            <p:cNvSpPr txBox="1"/>
            <p:nvPr/>
          </p:nvSpPr>
          <p:spPr>
            <a:xfrm>
              <a:off x="3937000" y="1306205"/>
              <a:ext cx="670560" cy="5835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dirty="0">
                  <a:solidFill>
                    <a:srgbClr val="1D323E"/>
                  </a:solidFill>
                  <a:latin typeface="Impact" panose="020B0806030902050204" pitchFamily="34" charset="0"/>
                </a:rPr>
                <a:t>01</a:t>
              </a:r>
            </a:p>
          </p:txBody>
        </p:sp>
      </p:grpSp>
      <p:grpSp>
        <p:nvGrpSpPr>
          <p:cNvPr id="47" name="组合 46">
            <a:extLst>
              <a:ext uri="{FF2B5EF4-FFF2-40B4-BE49-F238E27FC236}">
                <a16:creationId xmlns:a16="http://schemas.microsoft.com/office/drawing/2014/main" id="{D2D001E0-9892-42A1-A503-74E7DBEE015C}"/>
              </a:ext>
            </a:extLst>
          </p:cNvPr>
          <p:cNvGrpSpPr/>
          <p:nvPr/>
        </p:nvGrpSpPr>
        <p:grpSpPr>
          <a:xfrm>
            <a:off x="4518038" y="3010984"/>
            <a:ext cx="701675" cy="701675"/>
            <a:chOff x="5323205" y="2395230"/>
            <a:chExt cx="701675" cy="701675"/>
          </a:xfrm>
        </p:grpSpPr>
        <p:sp>
          <p:nvSpPr>
            <p:cNvPr id="63" name="椭圆 62">
              <a:extLst>
                <a:ext uri="{FF2B5EF4-FFF2-40B4-BE49-F238E27FC236}">
                  <a16:creationId xmlns:a16="http://schemas.microsoft.com/office/drawing/2014/main" id="{73598011-2F70-46EF-858B-FDC2664712AD}"/>
                </a:ext>
              </a:extLst>
            </p:cNvPr>
            <p:cNvSpPr/>
            <p:nvPr/>
          </p:nvSpPr>
          <p:spPr>
            <a:xfrm>
              <a:off x="5323205" y="2395230"/>
              <a:ext cx="701675" cy="701675"/>
            </a:xfrm>
            <a:prstGeom prst="ellipse">
              <a:avLst/>
            </a:prstGeom>
            <a:noFill/>
            <a:ln w="19050">
              <a:solidFill>
                <a:srgbClr val="1D32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1D323E"/>
                </a:solidFill>
              </a:endParaRPr>
            </a:p>
          </p:txBody>
        </p:sp>
        <p:sp>
          <p:nvSpPr>
            <p:cNvPr id="64" name="文本框 19">
              <a:extLst>
                <a:ext uri="{FF2B5EF4-FFF2-40B4-BE49-F238E27FC236}">
                  <a16:creationId xmlns:a16="http://schemas.microsoft.com/office/drawing/2014/main" id="{52C91DF7-7F2F-4862-B4AC-5E963C08A540}"/>
                </a:ext>
              </a:extLst>
            </p:cNvPr>
            <p:cNvSpPr txBox="1"/>
            <p:nvPr/>
          </p:nvSpPr>
          <p:spPr>
            <a:xfrm>
              <a:off x="5339080" y="2454285"/>
              <a:ext cx="670560" cy="5835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a:solidFill>
                    <a:srgbClr val="1D323E"/>
                  </a:solidFill>
                  <a:latin typeface="Impact" panose="020B0806030902050204" pitchFamily="34" charset="0"/>
                </a:rPr>
                <a:t>02</a:t>
              </a:r>
            </a:p>
          </p:txBody>
        </p:sp>
      </p:grpSp>
      <p:grpSp>
        <p:nvGrpSpPr>
          <p:cNvPr id="48" name="组合 47">
            <a:extLst>
              <a:ext uri="{FF2B5EF4-FFF2-40B4-BE49-F238E27FC236}">
                <a16:creationId xmlns:a16="http://schemas.microsoft.com/office/drawing/2014/main" id="{E356FACD-C5C7-418F-88AD-9A7BE28648F6}"/>
              </a:ext>
            </a:extLst>
          </p:cNvPr>
          <p:cNvGrpSpPr/>
          <p:nvPr/>
        </p:nvGrpSpPr>
        <p:grpSpPr>
          <a:xfrm>
            <a:off x="4015641" y="4708417"/>
            <a:ext cx="701675" cy="701675"/>
            <a:chOff x="6024880" y="3984635"/>
            <a:chExt cx="701675" cy="701675"/>
          </a:xfrm>
        </p:grpSpPr>
        <p:sp>
          <p:nvSpPr>
            <p:cNvPr id="61" name="椭圆 60">
              <a:extLst>
                <a:ext uri="{FF2B5EF4-FFF2-40B4-BE49-F238E27FC236}">
                  <a16:creationId xmlns:a16="http://schemas.microsoft.com/office/drawing/2014/main" id="{6459EE43-A0B6-40E1-B917-096A3E464098}"/>
                </a:ext>
              </a:extLst>
            </p:cNvPr>
            <p:cNvSpPr/>
            <p:nvPr/>
          </p:nvSpPr>
          <p:spPr>
            <a:xfrm>
              <a:off x="6024880" y="3984635"/>
              <a:ext cx="701675" cy="701675"/>
            </a:xfrm>
            <a:prstGeom prst="ellipse">
              <a:avLst/>
            </a:prstGeom>
            <a:noFill/>
            <a:ln w="19050">
              <a:solidFill>
                <a:srgbClr val="1D323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1D323E"/>
                </a:solidFill>
              </a:endParaRPr>
            </a:p>
          </p:txBody>
        </p:sp>
        <p:sp>
          <p:nvSpPr>
            <p:cNvPr id="62" name="文本框 20">
              <a:extLst>
                <a:ext uri="{FF2B5EF4-FFF2-40B4-BE49-F238E27FC236}">
                  <a16:creationId xmlns:a16="http://schemas.microsoft.com/office/drawing/2014/main" id="{4E83CA67-B9BA-44E3-9D8F-6865754C86F0}"/>
                </a:ext>
              </a:extLst>
            </p:cNvPr>
            <p:cNvSpPr txBox="1"/>
            <p:nvPr/>
          </p:nvSpPr>
          <p:spPr>
            <a:xfrm>
              <a:off x="6040120" y="4043690"/>
              <a:ext cx="670560" cy="5835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3200">
                  <a:solidFill>
                    <a:srgbClr val="1D323E"/>
                  </a:solidFill>
                  <a:latin typeface="Impact" panose="020B0806030902050204" pitchFamily="34" charset="0"/>
                </a:rPr>
                <a:t>03</a:t>
              </a:r>
            </a:p>
          </p:txBody>
        </p:sp>
      </p:grpSp>
      <p:grpSp>
        <p:nvGrpSpPr>
          <p:cNvPr id="50" name="组合 49">
            <a:extLst>
              <a:ext uri="{FF2B5EF4-FFF2-40B4-BE49-F238E27FC236}">
                <a16:creationId xmlns:a16="http://schemas.microsoft.com/office/drawing/2014/main" id="{8D360CF4-6105-4852-8FB8-F65CCDF56D4F}"/>
              </a:ext>
            </a:extLst>
          </p:cNvPr>
          <p:cNvGrpSpPr/>
          <p:nvPr/>
        </p:nvGrpSpPr>
        <p:grpSpPr>
          <a:xfrm>
            <a:off x="5351793" y="3010984"/>
            <a:ext cx="4608830" cy="1116330"/>
            <a:chOff x="2164" y="3656"/>
            <a:chExt cx="7258" cy="1758"/>
          </a:xfrm>
        </p:grpSpPr>
        <p:sp>
          <p:nvSpPr>
            <p:cNvPr id="57" name="文本框 20">
              <a:extLst>
                <a:ext uri="{FF2B5EF4-FFF2-40B4-BE49-F238E27FC236}">
                  <a16:creationId xmlns:a16="http://schemas.microsoft.com/office/drawing/2014/main" id="{92E660B1-0F68-4C57-BE00-F725BB6FCFD4}"/>
                </a:ext>
              </a:extLst>
            </p:cNvPr>
            <p:cNvSpPr txBox="1"/>
            <p:nvPr/>
          </p:nvSpPr>
          <p:spPr>
            <a:xfrm flipH="1">
              <a:off x="2164" y="3656"/>
              <a:ext cx="3482" cy="788"/>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20000"/>
                </a:lnSpc>
              </a:pPr>
              <a:r>
                <a:rPr lang="zh-CN" altLang="en-US" sz="2400" b="1" dirty="0">
                  <a:solidFill>
                    <a:srgbClr val="1D323E"/>
                  </a:solidFill>
                  <a:latin typeface="微软雅黑 Light" panose="020B0502040204020203" pitchFamily="34" charset="-122"/>
                  <a:ea typeface="微软雅黑 Light" panose="020B0502040204020203" pitchFamily="34" charset="-122"/>
                  <a:sym typeface="Arial" panose="020B0604020202020204" pitchFamily="34" charset="0"/>
                </a:rPr>
                <a:t>选题背景二</a:t>
              </a:r>
            </a:p>
          </p:txBody>
        </p:sp>
        <p:sp>
          <p:nvSpPr>
            <p:cNvPr id="58" name="文本框 22">
              <a:extLst>
                <a:ext uri="{FF2B5EF4-FFF2-40B4-BE49-F238E27FC236}">
                  <a16:creationId xmlns:a16="http://schemas.microsoft.com/office/drawing/2014/main" id="{3615FFAE-2DAD-44D0-A963-4C0C86F4478E}"/>
                </a:ext>
              </a:extLst>
            </p:cNvPr>
            <p:cNvSpPr txBox="1"/>
            <p:nvPr/>
          </p:nvSpPr>
          <p:spPr>
            <a:xfrm flipH="1">
              <a:off x="2164" y="4269"/>
              <a:ext cx="7258" cy="1145"/>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fontAlgn="auto">
                <a:lnSpc>
                  <a:spcPct val="1200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网上购物的平台众多</a:t>
              </a:r>
              <a:endPar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endParaRPr>
            </a:p>
            <a:p>
              <a:pPr lvl="0" fontAlgn="auto">
                <a:lnSpc>
                  <a:spcPct val="120000"/>
                </a:lnSpc>
              </a:pPr>
              <a:r>
                <a:rPr lang="zh-CN" altLang="en-US" kern="100" dirty="0">
                  <a:solidFill>
                    <a:srgbClr val="1D323E"/>
                  </a:solidFill>
                  <a:latin typeface="等线" panose="02010600030101010101" pitchFamily="2" charset="-122"/>
                  <a:ea typeface="宋体" panose="02010600030101010101" pitchFamily="2" charset="-122"/>
                  <a:cs typeface="Times New Roman" panose="02020603050405020304" pitchFamily="18" charset="0"/>
                  <a:sym typeface="宋体" panose="02010600030101010101" pitchFamily="2" charset="-122"/>
                </a:rPr>
                <a:t>难以</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选择合适的平台来达到最低的购买价格</a:t>
              </a:r>
              <a:endParaRPr lang="zh-CN" altLang="en-US" sz="1400" dirty="0">
                <a:solidFill>
                  <a:srgbClr val="1D323E"/>
                </a:solidFill>
                <a:latin typeface="微软雅黑 Light" panose="020B0502040204020203" pitchFamily="34" charset="-122"/>
                <a:ea typeface="微软雅黑 Light" panose="020B0502040204020203" pitchFamily="34" charset="-122"/>
                <a:sym typeface="宋体" panose="02010600030101010101" pitchFamily="2" charset="-122"/>
              </a:endParaRPr>
            </a:p>
          </p:txBody>
        </p:sp>
      </p:grpSp>
      <p:grpSp>
        <p:nvGrpSpPr>
          <p:cNvPr id="51" name="组合 50">
            <a:extLst>
              <a:ext uri="{FF2B5EF4-FFF2-40B4-BE49-F238E27FC236}">
                <a16:creationId xmlns:a16="http://schemas.microsoft.com/office/drawing/2014/main" id="{ADD6FFAC-F623-42D5-B89D-56977EA2791D}"/>
              </a:ext>
            </a:extLst>
          </p:cNvPr>
          <p:cNvGrpSpPr/>
          <p:nvPr/>
        </p:nvGrpSpPr>
        <p:grpSpPr>
          <a:xfrm>
            <a:off x="4848761" y="4708417"/>
            <a:ext cx="4419600" cy="787400"/>
            <a:chOff x="2164" y="3656"/>
            <a:chExt cx="6960" cy="1240"/>
          </a:xfrm>
        </p:grpSpPr>
        <p:sp>
          <p:nvSpPr>
            <p:cNvPr id="55" name="文本框 20">
              <a:extLst>
                <a:ext uri="{FF2B5EF4-FFF2-40B4-BE49-F238E27FC236}">
                  <a16:creationId xmlns:a16="http://schemas.microsoft.com/office/drawing/2014/main" id="{620E9A8F-490A-4DF0-9DAE-B6CA0D63E4CB}"/>
                </a:ext>
              </a:extLst>
            </p:cNvPr>
            <p:cNvSpPr txBox="1"/>
            <p:nvPr/>
          </p:nvSpPr>
          <p:spPr>
            <a:xfrm flipH="1">
              <a:off x="2164" y="3656"/>
              <a:ext cx="3482" cy="788"/>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nSpc>
                  <a:spcPct val="120000"/>
                </a:lnSpc>
              </a:pPr>
              <a:r>
                <a:rPr lang="zh-CN" altLang="en-US" sz="2400" b="1" dirty="0">
                  <a:solidFill>
                    <a:srgbClr val="1D323E"/>
                  </a:solidFill>
                  <a:latin typeface="微软雅黑 Light" panose="020B0502040204020203" pitchFamily="34" charset="-122"/>
                  <a:ea typeface="微软雅黑 Light" panose="020B0502040204020203" pitchFamily="34" charset="-122"/>
                  <a:sym typeface="Arial" panose="020B0604020202020204" pitchFamily="34" charset="0"/>
                </a:rPr>
                <a:t>选题背景三</a:t>
              </a:r>
            </a:p>
          </p:txBody>
        </p:sp>
        <p:sp>
          <p:nvSpPr>
            <p:cNvPr id="56" name="文本框 22">
              <a:extLst>
                <a:ext uri="{FF2B5EF4-FFF2-40B4-BE49-F238E27FC236}">
                  <a16:creationId xmlns:a16="http://schemas.microsoft.com/office/drawing/2014/main" id="{28612ABB-FBE8-4F94-BDAF-F93596569D7A}"/>
                </a:ext>
              </a:extLst>
            </p:cNvPr>
            <p:cNvSpPr txBox="1"/>
            <p:nvPr/>
          </p:nvSpPr>
          <p:spPr>
            <a:xfrm flipH="1">
              <a:off x="2164" y="4269"/>
              <a:ext cx="6960" cy="627"/>
            </a:xfrm>
            <a:prstGeom prst="rect">
              <a:avLst/>
            </a:prstGeom>
            <a:noFill/>
            <a:ln w="9525">
              <a:noFill/>
              <a:miter/>
            </a:ln>
            <a:effectLst>
              <a:outerShdw sx="999" sy="999" algn="ctr" rotWithShape="0">
                <a:srgbClr val="000000"/>
              </a:outerShdw>
            </a:effectLst>
          </p:spPr>
          <p:txBody>
            <a:bodyPr wrap="square" anchor="t">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fontAlgn="auto">
                <a:lnSpc>
                  <a:spcPct val="120000"/>
                </a:lnSpc>
              </a:pPr>
              <a:r>
                <a:rPr lang="zh-CN" altLang="en-US" dirty="0">
                  <a:solidFill>
                    <a:srgbClr val="1D323E"/>
                  </a:solidFill>
                  <a:latin typeface="微软雅黑 Light" panose="020B0502040204020203" pitchFamily="34" charset="-122"/>
                  <a:ea typeface="微软雅黑 Light" panose="020B0502040204020203" pitchFamily="34" charset="-122"/>
                  <a:sym typeface="宋体" panose="02010600030101010101" pitchFamily="2" charset="-122"/>
                </a:rPr>
                <a:t>相似的比价网站都存在一定的缺陷和不足</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4585424" cy="461665"/>
          </a:xfrm>
          <a:prstGeom prst="rect">
            <a:avLst/>
          </a:prstGeom>
          <a:noFill/>
        </p:spPr>
        <p:txBody>
          <a:bodyPr vert="horz" wrap="square" rtlCol="0">
            <a:spAutoFit/>
          </a:bodyPr>
          <a:lstStyle/>
          <a:p>
            <a:r>
              <a:rPr lang="zh-CN" altLang="en-US" sz="2400" spc="600" dirty="0">
                <a:solidFill>
                  <a:schemeClr val="accent1"/>
                </a:solidFill>
                <a:latin typeface="思源宋体 CN" panose="02020700000000000000" pitchFamily="18" charset="-122"/>
                <a:ea typeface="思源宋体 CN" panose="02020700000000000000" pitchFamily="18" charset="-122"/>
              </a:rPr>
              <a:t>项目简介</a:t>
            </a:r>
            <a:r>
              <a:rPr lang="en-US" altLang="zh-CN" sz="2400" spc="600" dirty="0">
                <a:solidFill>
                  <a:schemeClr val="accent1"/>
                </a:solidFill>
                <a:latin typeface="思源宋体 CN" panose="02020700000000000000" pitchFamily="18" charset="-122"/>
                <a:ea typeface="思源宋体 CN" panose="02020700000000000000" pitchFamily="18" charset="-122"/>
              </a:rPr>
              <a:t>-</a:t>
            </a:r>
            <a:r>
              <a:rPr lang="zh-CN" altLang="en-US" sz="2400" spc="600" dirty="0">
                <a:solidFill>
                  <a:schemeClr val="accent1"/>
                </a:solidFill>
                <a:latin typeface="思源宋体 CN" panose="02020700000000000000" pitchFamily="18" charset="-122"/>
                <a:ea typeface="思源宋体 CN" panose="02020700000000000000" pitchFamily="18" charset="-122"/>
              </a:rPr>
              <a:t>同类型项目缺点</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algn="ctr"/>
            <a:r>
              <a:rPr lang="en-US" altLang="zh-CN" sz="3200" dirty="0">
                <a:solidFill>
                  <a:schemeClr val="accent1"/>
                </a:solidFill>
                <a:latin typeface="思源宋体 CN" panose="02020700000000000000" pitchFamily="18" charset="-122"/>
                <a:ea typeface="思源宋体 CN" panose="02020700000000000000" pitchFamily="18" charset="-122"/>
              </a:rPr>
              <a:t>01</a:t>
            </a:r>
            <a:endParaRPr lang="zh-CN" altLang="en-US" sz="3200" dirty="0">
              <a:solidFill>
                <a:schemeClr val="accent1"/>
              </a:solidFill>
              <a:latin typeface="思源宋体 CN" panose="02020700000000000000" pitchFamily="18" charset="-122"/>
              <a:ea typeface="思源宋体 CN" panose="02020700000000000000" pitchFamily="18" charset="-122"/>
            </a:endParaRPr>
          </a:p>
        </p:txBody>
      </p:sp>
      <p:sp>
        <p:nvSpPr>
          <p:cNvPr id="53" name="稻壳儿-小蜜锋3">
            <a:extLst>
              <a:ext uri="{FF2B5EF4-FFF2-40B4-BE49-F238E27FC236}">
                <a16:creationId xmlns:a16="http://schemas.microsoft.com/office/drawing/2014/main" id="{8288A5EF-B58B-417D-8812-0CBACF00E117}"/>
              </a:ext>
            </a:extLst>
          </p:cNvPr>
          <p:cNvSpPr/>
          <p:nvPr/>
        </p:nvSpPr>
        <p:spPr bwMode="auto">
          <a:xfrm>
            <a:off x="4277464" y="1505829"/>
            <a:ext cx="2239433" cy="2243667"/>
          </a:xfrm>
          <a:custGeom>
            <a:avLst/>
            <a:gdLst>
              <a:gd name="T0" fmla="*/ 0 w 878"/>
              <a:gd name="T1" fmla="*/ 557 h 879"/>
              <a:gd name="T2" fmla="*/ 0 w 878"/>
              <a:gd name="T3" fmla="*/ 879 h 879"/>
              <a:gd name="T4" fmla="*/ 878 w 878"/>
              <a:gd name="T5" fmla="*/ 0 h 879"/>
              <a:gd name="T6" fmla="*/ 557 w 878"/>
              <a:gd name="T7" fmla="*/ 0 h 879"/>
              <a:gd name="T8" fmla="*/ 0 w 878"/>
              <a:gd name="T9" fmla="*/ 557 h 879"/>
            </a:gdLst>
            <a:ahLst/>
            <a:cxnLst>
              <a:cxn ang="0">
                <a:pos x="T0" y="T1"/>
              </a:cxn>
              <a:cxn ang="0">
                <a:pos x="T2" y="T3"/>
              </a:cxn>
              <a:cxn ang="0">
                <a:pos x="T4" y="T5"/>
              </a:cxn>
              <a:cxn ang="0">
                <a:pos x="T6" y="T7"/>
              </a:cxn>
              <a:cxn ang="0">
                <a:pos x="T8" y="T9"/>
              </a:cxn>
            </a:cxnLst>
            <a:rect l="0" t="0" r="r" b="b"/>
            <a:pathLst>
              <a:path w="878" h="879">
                <a:moveTo>
                  <a:pt x="0" y="557"/>
                </a:moveTo>
                <a:cubicBezTo>
                  <a:pt x="0" y="879"/>
                  <a:pt x="0" y="879"/>
                  <a:pt x="0" y="879"/>
                </a:cubicBezTo>
                <a:cubicBezTo>
                  <a:pt x="485" y="879"/>
                  <a:pt x="878" y="486"/>
                  <a:pt x="878" y="0"/>
                </a:cubicBezTo>
                <a:cubicBezTo>
                  <a:pt x="557" y="0"/>
                  <a:pt x="557" y="0"/>
                  <a:pt x="557" y="0"/>
                </a:cubicBezTo>
                <a:cubicBezTo>
                  <a:pt x="557" y="308"/>
                  <a:pt x="307" y="557"/>
                  <a:pt x="0" y="557"/>
                </a:cubicBezTo>
                <a:close/>
              </a:path>
            </a:pathLst>
          </a:custGeom>
          <a:solidFill>
            <a:srgbClr val="004680"/>
          </a:solidFill>
          <a:ln>
            <a:solidFill>
              <a:schemeClr val="bg1"/>
            </a:solid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54" name="稻壳儿-小蜜锋4">
            <a:extLst>
              <a:ext uri="{FF2B5EF4-FFF2-40B4-BE49-F238E27FC236}">
                <a16:creationId xmlns:a16="http://schemas.microsoft.com/office/drawing/2014/main" id="{7FD07097-4037-4CEF-867A-580DAF758341}"/>
              </a:ext>
            </a:extLst>
          </p:cNvPr>
          <p:cNvSpPr/>
          <p:nvPr/>
        </p:nvSpPr>
        <p:spPr bwMode="auto">
          <a:xfrm>
            <a:off x="4277464" y="2930348"/>
            <a:ext cx="2239433" cy="2239433"/>
          </a:xfrm>
          <a:custGeom>
            <a:avLst/>
            <a:gdLst>
              <a:gd name="T0" fmla="*/ 557 w 878"/>
              <a:gd name="T1" fmla="*/ 878 h 878"/>
              <a:gd name="T2" fmla="*/ 878 w 878"/>
              <a:gd name="T3" fmla="*/ 878 h 878"/>
              <a:gd name="T4" fmla="*/ 0 w 878"/>
              <a:gd name="T5" fmla="*/ 0 h 878"/>
              <a:gd name="T6" fmla="*/ 0 w 878"/>
              <a:gd name="T7" fmla="*/ 321 h 878"/>
              <a:gd name="T8" fmla="*/ 557 w 878"/>
              <a:gd name="T9" fmla="*/ 878 h 878"/>
            </a:gdLst>
            <a:ahLst/>
            <a:cxnLst>
              <a:cxn ang="0">
                <a:pos x="T0" y="T1"/>
              </a:cxn>
              <a:cxn ang="0">
                <a:pos x="T2" y="T3"/>
              </a:cxn>
              <a:cxn ang="0">
                <a:pos x="T4" y="T5"/>
              </a:cxn>
              <a:cxn ang="0">
                <a:pos x="T6" y="T7"/>
              </a:cxn>
              <a:cxn ang="0">
                <a:pos x="T8" y="T9"/>
              </a:cxn>
            </a:cxnLst>
            <a:rect l="0" t="0" r="r" b="b"/>
            <a:pathLst>
              <a:path w="878" h="878">
                <a:moveTo>
                  <a:pt x="557" y="878"/>
                </a:moveTo>
                <a:cubicBezTo>
                  <a:pt x="878" y="878"/>
                  <a:pt x="878" y="878"/>
                  <a:pt x="878" y="878"/>
                </a:cubicBezTo>
                <a:cubicBezTo>
                  <a:pt x="878" y="393"/>
                  <a:pt x="485" y="0"/>
                  <a:pt x="0" y="0"/>
                </a:cubicBezTo>
                <a:cubicBezTo>
                  <a:pt x="0" y="321"/>
                  <a:pt x="0" y="321"/>
                  <a:pt x="0" y="321"/>
                </a:cubicBezTo>
                <a:cubicBezTo>
                  <a:pt x="307" y="321"/>
                  <a:pt x="557" y="571"/>
                  <a:pt x="557" y="878"/>
                </a:cubicBezTo>
                <a:close/>
              </a:path>
            </a:pathLst>
          </a:custGeom>
          <a:solidFill>
            <a:srgbClr val="004680"/>
          </a:solidFill>
          <a:ln>
            <a:solidFill>
              <a:schemeClr val="bg1"/>
            </a:solid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55" name="稻壳儿-小蜜锋5">
            <a:extLst>
              <a:ext uri="{FF2B5EF4-FFF2-40B4-BE49-F238E27FC236}">
                <a16:creationId xmlns:a16="http://schemas.microsoft.com/office/drawing/2014/main" id="{E5D35523-6278-4F91-9A50-B0ACAAC0023A}"/>
              </a:ext>
            </a:extLst>
          </p:cNvPr>
          <p:cNvSpPr/>
          <p:nvPr/>
        </p:nvSpPr>
        <p:spPr bwMode="auto">
          <a:xfrm>
            <a:off x="5697746" y="1505829"/>
            <a:ext cx="2239433" cy="2243667"/>
          </a:xfrm>
          <a:custGeom>
            <a:avLst/>
            <a:gdLst>
              <a:gd name="T0" fmla="*/ 321 w 878"/>
              <a:gd name="T1" fmla="*/ 0 h 879"/>
              <a:gd name="T2" fmla="*/ 0 w 878"/>
              <a:gd name="T3" fmla="*/ 0 h 879"/>
              <a:gd name="T4" fmla="*/ 878 w 878"/>
              <a:gd name="T5" fmla="*/ 879 h 879"/>
              <a:gd name="T6" fmla="*/ 878 w 878"/>
              <a:gd name="T7" fmla="*/ 557 h 879"/>
              <a:gd name="T8" fmla="*/ 321 w 878"/>
              <a:gd name="T9" fmla="*/ 0 h 879"/>
            </a:gdLst>
            <a:ahLst/>
            <a:cxnLst>
              <a:cxn ang="0">
                <a:pos x="T0" y="T1"/>
              </a:cxn>
              <a:cxn ang="0">
                <a:pos x="T2" y="T3"/>
              </a:cxn>
              <a:cxn ang="0">
                <a:pos x="T4" y="T5"/>
              </a:cxn>
              <a:cxn ang="0">
                <a:pos x="T6" y="T7"/>
              </a:cxn>
              <a:cxn ang="0">
                <a:pos x="T8" y="T9"/>
              </a:cxn>
            </a:cxnLst>
            <a:rect l="0" t="0" r="r" b="b"/>
            <a:pathLst>
              <a:path w="878" h="879">
                <a:moveTo>
                  <a:pt x="321" y="0"/>
                </a:moveTo>
                <a:cubicBezTo>
                  <a:pt x="0" y="0"/>
                  <a:pt x="0" y="0"/>
                  <a:pt x="0" y="0"/>
                </a:cubicBezTo>
                <a:cubicBezTo>
                  <a:pt x="0" y="486"/>
                  <a:pt x="393" y="879"/>
                  <a:pt x="878" y="879"/>
                </a:cubicBezTo>
                <a:cubicBezTo>
                  <a:pt x="878" y="557"/>
                  <a:pt x="878" y="557"/>
                  <a:pt x="878" y="557"/>
                </a:cubicBezTo>
                <a:cubicBezTo>
                  <a:pt x="571" y="557"/>
                  <a:pt x="321" y="308"/>
                  <a:pt x="321" y="0"/>
                </a:cubicBezTo>
                <a:close/>
              </a:path>
            </a:pathLst>
          </a:custGeom>
          <a:solidFill>
            <a:srgbClr val="004680"/>
          </a:solidFill>
          <a:ln>
            <a:solidFill>
              <a:schemeClr val="bg1"/>
            </a:solid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56" name="稻壳儿-小蜜锋6">
            <a:extLst>
              <a:ext uri="{FF2B5EF4-FFF2-40B4-BE49-F238E27FC236}">
                <a16:creationId xmlns:a16="http://schemas.microsoft.com/office/drawing/2014/main" id="{3507050A-50D7-41BC-BEE3-7E1B4A51F1FF}"/>
              </a:ext>
            </a:extLst>
          </p:cNvPr>
          <p:cNvSpPr/>
          <p:nvPr/>
        </p:nvSpPr>
        <p:spPr bwMode="auto">
          <a:xfrm>
            <a:off x="5697746" y="2930348"/>
            <a:ext cx="2239433" cy="2239433"/>
          </a:xfrm>
          <a:custGeom>
            <a:avLst/>
            <a:gdLst>
              <a:gd name="T0" fmla="*/ 878 w 878"/>
              <a:gd name="T1" fmla="*/ 321 h 878"/>
              <a:gd name="T2" fmla="*/ 878 w 878"/>
              <a:gd name="T3" fmla="*/ 0 h 878"/>
              <a:gd name="T4" fmla="*/ 0 w 878"/>
              <a:gd name="T5" fmla="*/ 878 h 878"/>
              <a:gd name="T6" fmla="*/ 321 w 878"/>
              <a:gd name="T7" fmla="*/ 878 h 878"/>
              <a:gd name="T8" fmla="*/ 878 w 878"/>
              <a:gd name="T9" fmla="*/ 321 h 878"/>
            </a:gdLst>
            <a:ahLst/>
            <a:cxnLst>
              <a:cxn ang="0">
                <a:pos x="T0" y="T1"/>
              </a:cxn>
              <a:cxn ang="0">
                <a:pos x="T2" y="T3"/>
              </a:cxn>
              <a:cxn ang="0">
                <a:pos x="T4" y="T5"/>
              </a:cxn>
              <a:cxn ang="0">
                <a:pos x="T6" y="T7"/>
              </a:cxn>
              <a:cxn ang="0">
                <a:pos x="T8" y="T9"/>
              </a:cxn>
            </a:cxnLst>
            <a:rect l="0" t="0" r="r" b="b"/>
            <a:pathLst>
              <a:path w="878" h="878">
                <a:moveTo>
                  <a:pt x="878" y="321"/>
                </a:moveTo>
                <a:cubicBezTo>
                  <a:pt x="878" y="0"/>
                  <a:pt x="878" y="0"/>
                  <a:pt x="878" y="0"/>
                </a:cubicBezTo>
                <a:cubicBezTo>
                  <a:pt x="393" y="0"/>
                  <a:pt x="0" y="393"/>
                  <a:pt x="0" y="878"/>
                </a:cubicBezTo>
                <a:cubicBezTo>
                  <a:pt x="321" y="878"/>
                  <a:pt x="321" y="878"/>
                  <a:pt x="321" y="878"/>
                </a:cubicBezTo>
                <a:cubicBezTo>
                  <a:pt x="321" y="571"/>
                  <a:pt x="571" y="321"/>
                  <a:pt x="878" y="321"/>
                </a:cubicBezTo>
                <a:close/>
              </a:path>
            </a:pathLst>
          </a:custGeom>
          <a:solidFill>
            <a:srgbClr val="004680"/>
          </a:solidFill>
          <a:ln>
            <a:solidFill>
              <a:schemeClr val="bg1"/>
            </a:solid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57" name="稻壳儿-小蜜锋7">
            <a:extLst>
              <a:ext uri="{FF2B5EF4-FFF2-40B4-BE49-F238E27FC236}">
                <a16:creationId xmlns:a16="http://schemas.microsoft.com/office/drawing/2014/main" id="{CE0EAD28-2819-45A1-A194-EBFCC8A8922E}"/>
              </a:ext>
            </a:extLst>
          </p:cNvPr>
          <p:cNvSpPr>
            <a:spLocks noChangeShapeType="1"/>
          </p:cNvSpPr>
          <p:nvPr/>
        </p:nvSpPr>
        <p:spPr bwMode="auto">
          <a:xfrm flipH="1">
            <a:off x="4647879" y="1816980"/>
            <a:ext cx="1013884" cy="0"/>
          </a:xfrm>
          <a:prstGeom prst="line">
            <a:avLst/>
          </a:prstGeom>
          <a:noFill/>
          <a:ln w="6350" cmpd="sng">
            <a:solidFill>
              <a:schemeClr val="bg1">
                <a:lumMod val="50000"/>
              </a:schemeClr>
            </a:solidFill>
            <a:prstDash val="solid"/>
            <a:round/>
            <a:tailEnd type="oval" w="sm" len="sm"/>
          </a:ln>
          <a:extLst>
            <a:ext uri="{909E8E84-426E-40DD-AFC4-6F175D3DCCD1}">
              <a14:hiddenFill xmlns:a14="http://schemas.microsoft.com/office/drawing/2010/main">
                <a:noFill/>
              </a14:hiddenFill>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58" name="稻壳儿-小蜜锋8">
            <a:extLst>
              <a:ext uri="{FF2B5EF4-FFF2-40B4-BE49-F238E27FC236}">
                <a16:creationId xmlns:a16="http://schemas.microsoft.com/office/drawing/2014/main" id="{82B97369-2010-4A97-9AC2-6DB53717A6D0}"/>
              </a:ext>
            </a:extLst>
          </p:cNvPr>
          <p:cNvSpPr>
            <a:spLocks noChangeShapeType="1"/>
          </p:cNvSpPr>
          <p:nvPr/>
        </p:nvSpPr>
        <p:spPr bwMode="auto">
          <a:xfrm>
            <a:off x="4647879" y="3800296"/>
            <a:ext cx="0" cy="999067"/>
          </a:xfrm>
          <a:prstGeom prst="line">
            <a:avLst/>
          </a:prstGeom>
          <a:noFill/>
          <a:ln w="6350" cmpd="sng">
            <a:solidFill>
              <a:schemeClr val="bg1">
                <a:lumMod val="50000"/>
              </a:schemeClr>
            </a:solidFill>
            <a:prstDash val="solid"/>
            <a:round/>
            <a:tailEnd type="oval" w="sm" len="sm"/>
          </a:ln>
          <a:extLst>
            <a:ext uri="{909E8E84-426E-40DD-AFC4-6F175D3DCCD1}">
              <a14:hiddenFill xmlns:a14="http://schemas.microsoft.com/office/drawing/2010/main">
                <a:noFill/>
              </a14:hiddenFill>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59" name="稻壳儿-小蜜锋9">
            <a:extLst>
              <a:ext uri="{FF2B5EF4-FFF2-40B4-BE49-F238E27FC236}">
                <a16:creationId xmlns:a16="http://schemas.microsoft.com/office/drawing/2014/main" id="{549BB6DE-91A1-4AC8-BEDF-52091C95D3DB}"/>
              </a:ext>
            </a:extLst>
          </p:cNvPr>
          <p:cNvSpPr>
            <a:spLocks noChangeShapeType="1"/>
          </p:cNvSpPr>
          <p:nvPr/>
        </p:nvSpPr>
        <p:spPr bwMode="auto">
          <a:xfrm>
            <a:off x="6567697" y="4799363"/>
            <a:ext cx="960967" cy="0"/>
          </a:xfrm>
          <a:prstGeom prst="line">
            <a:avLst/>
          </a:prstGeom>
          <a:noFill/>
          <a:ln w="6350" cmpd="sng">
            <a:solidFill>
              <a:schemeClr val="bg1">
                <a:lumMod val="50000"/>
              </a:schemeClr>
            </a:solidFill>
            <a:prstDash val="solid"/>
            <a:round/>
            <a:tailEnd type="oval" w="sm" len="sm"/>
          </a:ln>
          <a:extLst>
            <a:ext uri="{909E8E84-426E-40DD-AFC4-6F175D3DCCD1}">
              <a14:hiddenFill xmlns:a14="http://schemas.microsoft.com/office/drawing/2010/main">
                <a:noFill/>
              </a14:hiddenFill>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60" name="稻壳儿-小蜜锋10">
            <a:extLst>
              <a:ext uri="{FF2B5EF4-FFF2-40B4-BE49-F238E27FC236}">
                <a16:creationId xmlns:a16="http://schemas.microsoft.com/office/drawing/2014/main" id="{452AEDAF-62DC-4709-B58A-222508EDFF98}"/>
              </a:ext>
            </a:extLst>
          </p:cNvPr>
          <p:cNvSpPr>
            <a:spLocks noChangeShapeType="1"/>
          </p:cNvSpPr>
          <p:nvPr/>
        </p:nvSpPr>
        <p:spPr bwMode="auto">
          <a:xfrm flipV="1">
            <a:off x="7528663" y="1816981"/>
            <a:ext cx="0" cy="1051983"/>
          </a:xfrm>
          <a:prstGeom prst="line">
            <a:avLst/>
          </a:prstGeom>
          <a:noFill/>
          <a:ln w="6350" cmpd="sng">
            <a:solidFill>
              <a:schemeClr val="bg1">
                <a:lumMod val="50000"/>
              </a:schemeClr>
            </a:solidFill>
            <a:prstDash val="solid"/>
            <a:round/>
            <a:tailEnd type="oval" w="sm" len="sm"/>
          </a:ln>
          <a:extLst>
            <a:ext uri="{909E8E84-426E-40DD-AFC4-6F175D3DCCD1}">
              <a14:hiddenFill xmlns:a14="http://schemas.microsoft.com/office/drawing/2010/main">
                <a:noFill/>
              </a14:hiddenFill>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61" name="稻壳儿-小蜜锋11">
            <a:extLst>
              <a:ext uri="{FF2B5EF4-FFF2-40B4-BE49-F238E27FC236}">
                <a16:creationId xmlns:a16="http://schemas.microsoft.com/office/drawing/2014/main" id="{22DAFF00-C53C-4FE0-BF9A-BAC1043D1D8A}"/>
              </a:ext>
            </a:extLst>
          </p:cNvPr>
          <p:cNvSpPr/>
          <p:nvPr/>
        </p:nvSpPr>
        <p:spPr>
          <a:xfrm>
            <a:off x="8083456" y="1428532"/>
            <a:ext cx="1107996" cy="461665"/>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r>
              <a:rPr lang="zh-CN" altLang="en-US" sz="2400" b="1" kern="100" dirty="0">
                <a:solidFill>
                  <a:srgbClr val="00468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缺点二</a:t>
            </a:r>
          </a:p>
        </p:txBody>
      </p:sp>
      <p:sp>
        <p:nvSpPr>
          <p:cNvPr id="62" name="稻壳儿-小蜜锋12">
            <a:extLst>
              <a:ext uri="{FF2B5EF4-FFF2-40B4-BE49-F238E27FC236}">
                <a16:creationId xmlns:a16="http://schemas.microsoft.com/office/drawing/2014/main" id="{86C6A8DF-66D2-4144-8BDE-95E69F433391}"/>
              </a:ext>
            </a:extLst>
          </p:cNvPr>
          <p:cNvSpPr/>
          <p:nvPr/>
        </p:nvSpPr>
        <p:spPr>
          <a:xfrm>
            <a:off x="8106099" y="1846974"/>
            <a:ext cx="3959124" cy="381258"/>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lnSpc>
                <a:spcPct val="130000"/>
              </a:lnSpc>
              <a:spcBef>
                <a:spcPts val="800"/>
              </a:spcBef>
            </a:pPr>
            <a:endParaRPr lang="zh-CN" altLang="en-US" sz="1600" dirty="0">
              <a:solidFill>
                <a:prstClr val="black">
                  <a:lumMod val="85000"/>
                  <a:lumOff val="15000"/>
                </a:prst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63" name="稻壳儿-小蜜锋13">
            <a:extLst>
              <a:ext uri="{FF2B5EF4-FFF2-40B4-BE49-F238E27FC236}">
                <a16:creationId xmlns:a16="http://schemas.microsoft.com/office/drawing/2014/main" id="{1F1972A5-3CFF-4934-A928-5750B9C1D61B}"/>
              </a:ext>
            </a:extLst>
          </p:cNvPr>
          <p:cNvSpPr/>
          <p:nvPr/>
        </p:nvSpPr>
        <p:spPr>
          <a:xfrm>
            <a:off x="8083456" y="3984336"/>
            <a:ext cx="1107996" cy="461665"/>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r>
              <a:rPr lang="zh-CN" altLang="en-US" sz="2400" b="1" kern="100" dirty="0">
                <a:solidFill>
                  <a:srgbClr val="00468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缺点三</a:t>
            </a:r>
          </a:p>
        </p:txBody>
      </p:sp>
      <p:sp>
        <p:nvSpPr>
          <p:cNvPr id="64" name="稻壳儿-小蜜锋14">
            <a:extLst>
              <a:ext uri="{FF2B5EF4-FFF2-40B4-BE49-F238E27FC236}">
                <a16:creationId xmlns:a16="http://schemas.microsoft.com/office/drawing/2014/main" id="{D0F16068-C880-4E88-97A1-5E2AFB8F8C90}"/>
              </a:ext>
            </a:extLst>
          </p:cNvPr>
          <p:cNvSpPr/>
          <p:nvPr/>
        </p:nvSpPr>
        <p:spPr>
          <a:xfrm>
            <a:off x="8106099" y="4402778"/>
            <a:ext cx="3959124" cy="381258"/>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lnSpc>
                <a:spcPct val="130000"/>
              </a:lnSpc>
              <a:spcBef>
                <a:spcPts val="800"/>
              </a:spcBef>
            </a:pPr>
            <a:endParaRPr lang="zh-CN" altLang="en-US" sz="1600" dirty="0">
              <a:solidFill>
                <a:prstClr val="black">
                  <a:lumMod val="85000"/>
                  <a:lumOff val="15000"/>
                </a:prstClr>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65" name="稻壳儿-小蜜锋15">
            <a:extLst>
              <a:ext uri="{FF2B5EF4-FFF2-40B4-BE49-F238E27FC236}">
                <a16:creationId xmlns:a16="http://schemas.microsoft.com/office/drawing/2014/main" id="{21AD7577-34CF-4F23-8298-FB03FAD05E4E}"/>
              </a:ext>
            </a:extLst>
          </p:cNvPr>
          <p:cNvSpPr/>
          <p:nvPr/>
        </p:nvSpPr>
        <p:spPr>
          <a:xfrm>
            <a:off x="2977904" y="1501174"/>
            <a:ext cx="1107997" cy="461665"/>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14400"/>
            <a:r>
              <a:rPr lang="zh-CN" altLang="en-US" sz="2400" b="1" kern="100" dirty="0">
                <a:solidFill>
                  <a:srgbClr val="00468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缺点一</a:t>
            </a:r>
          </a:p>
        </p:txBody>
      </p:sp>
      <p:sp>
        <p:nvSpPr>
          <p:cNvPr id="67" name="稻壳儿-小蜜锋17">
            <a:extLst>
              <a:ext uri="{FF2B5EF4-FFF2-40B4-BE49-F238E27FC236}">
                <a16:creationId xmlns:a16="http://schemas.microsoft.com/office/drawing/2014/main" id="{FA23D45A-06EE-45AB-B0B6-526A20629B96}"/>
              </a:ext>
            </a:extLst>
          </p:cNvPr>
          <p:cNvSpPr/>
          <p:nvPr/>
        </p:nvSpPr>
        <p:spPr>
          <a:xfrm>
            <a:off x="2977905" y="3984336"/>
            <a:ext cx="1107996" cy="461665"/>
          </a:xfrm>
          <a:prstGeom prst="rect">
            <a:avLst/>
          </a:prstGeom>
        </p:spPr>
        <p:txBody>
          <a:bodyPr wrap="non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14400"/>
            <a:r>
              <a:rPr lang="zh-CN" altLang="en-US" sz="2400" b="1" kern="100" dirty="0">
                <a:solidFill>
                  <a:srgbClr val="004680"/>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rPr>
              <a:t>缺点四</a:t>
            </a:r>
          </a:p>
        </p:txBody>
      </p:sp>
      <p:sp>
        <p:nvSpPr>
          <p:cNvPr id="68" name="稻壳儿-小蜜锋18">
            <a:extLst>
              <a:ext uri="{FF2B5EF4-FFF2-40B4-BE49-F238E27FC236}">
                <a16:creationId xmlns:a16="http://schemas.microsoft.com/office/drawing/2014/main" id="{322030BA-462B-4A34-A3E5-5D9AD84177CD}"/>
              </a:ext>
            </a:extLst>
          </p:cNvPr>
          <p:cNvSpPr/>
          <p:nvPr/>
        </p:nvSpPr>
        <p:spPr>
          <a:xfrm>
            <a:off x="870012" y="4402778"/>
            <a:ext cx="3339837" cy="956159"/>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914400">
              <a:lnSpc>
                <a:spcPct val="130000"/>
              </a:lnSpc>
              <a:spcBef>
                <a:spcPts val="800"/>
              </a:spcBef>
            </a:pPr>
            <a:r>
              <a:rPr lang="zh-CN" altLang="en-US" sz="2000" dirty="0">
                <a:solidFill>
                  <a:prstClr val="black">
                    <a:lumMod val="85000"/>
                    <a:lumOff val="15000"/>
                  </a:prstClr>
                </a:solidFill>
                <a:latin typeface="微软雅黑" panose="020B0503020204020204" pitchFamily="34" charset="-122"/>
                <a:ea typeface="微软雅黑" panose="020B0503020204020204" pitchFamily="34" charset="-122"/>
                <a:cs typeface="阿里巴巴普惠体 R" panose="00020600040101010101" pitchFamily="18" charset="-122"/>
              </a:rPr>
              <a:t>网站没有收藏夹和讨论区</a:t>
            </a:r>
            <a:endParaRPr lang="en-US" altLang="zh-CN" sz="2000" dirty="0">
              <a:solidFill>
                <a:prstClr val="black">
                  <a:lumMod val="85000"/>
                  <a:lumOff val="15000"/>
                </a:prstClr>
              </a:solidFill>
              <a:latin typeface="微软雅黑" panose="020B0503020204020204" pitchFamily="34" charset="-122"/>
              <a:ea typeface="微软雅黑" panose="020B0503020204020204" pitchFamily="34" charset="-122"/>
              <a:cs typeface="阿里巴巴普惠体 R" panose="00020600040101010101" pitchFamily="18" charset="-122"/>
            </a:endParaRPr>
          </a:p>
          <a:p>
            <a:pPr algn="r" defTabSz="914400">
              <a:lnSpc>
                <a:spcPct val="130000"/>
              </a:lnSpc>
              <a:spcBef>
                <a:spcPts val="800"/>
              </a:spcBef>
            </a:pPr>
            <a:r>
              <a:rPr lang="zh-CN" altLang="en-US" sz="2000" dirty="0">
                <a:solidFill>
                  <a:prstClr val="black">
                    <a:lumMod val="85000"/>
                    <a:lumOff val="15000"/>
                  </a:prstClr>
                </a:solidFill>
                <a:latin typeface="微软雅黑" panose="020B0503020204020204" pitchFamily="34" charset="-122"/>
                <a:ea typeface="微软雅黑" panose="020B0503020204020204" pitchFamily="34" charset="-122"/>
                <a:cs typeface="阿里巴巴普惠体 R" panose="00020600040101010101" pitchFamily="18" charset="-122"/>
              </a:rPr>
              <a:t>使用较为不便</a:t>
            </a:r>
          </a:p>
        </p:txBody>
      </p:sp>
      <p:grpSp>
        <p:nvGrpSpPr>
          <p:cNvPr id="69" name="稻壳儿-小蜜锋19">
            <a:extLst>
              <a:ext uri="{FF2B5EF4-FFF2-40B4-BE49-F238E27FC236}">
                <a16:creationId xmlns:a16="http://schemas.microsoft.com/office/drawing/2014/main" id="{CD1176EF-7596-4D84-8D38-03044134EC96}"/>
              </a:ext>
            </a:extLst>
          </p:cNvPr>
          <p:cNvGrpSpPr/>
          <p:nvPr/>
        </p:nvGrpSpPr>
        <p:grpSpPr>
          <a:xfrm>
            <a:off x="5972857" y="1684601"/>
            <a:ext cx="441036" cy="442988"/>
            <a:chOff x="5394325" y="2859088"/>
            <a:chExt cx="358775" cy="360362"/>
          </a:xfrm>
          <a:solidFill>
            <a:schemeClr val="bg1"/>
          </a:solidFill>
        </p:grpSpPr>
        <p:sp>
          <p:nvSpPr>
            <p:cNvPr id="81" name="AutoShape 37">
              <a:extLst>
                <a:ext uri="{FF2B5EF4-FFF2-40B4-BE49-F238E27FC236}">
                  <a16:creationId xmlns:a16="http://schemas.microsoft.com/office/drawing/2014/main" id="{747AB3D6-6C89-4987-B523-A4A536CBCD8D}"/>
                </a:ext>
              </a:extLst>
            </p:cNvPr>
            <p:cNvSpPr/>
            <p:nvPr/>
          </p:nvSpPr>
          <p:spPr bwMode="auto">
            <a:xfrm>
              <a:off x="5394325" y="2894013"/>
              <a:ext cx="327025" cy="325437"/>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sp>
          <p:nvSpPr>
            <p:cNvPr id="82" name="AutoShape 38">
              <a:extLst>
                <a:ext uri="{FF2B5EF4-FFF2-40B4-BE49-F238E27FC236}">
                  <a16:creationId xmlns:a16="http://schemas.microsoft.com/office/drawing/2014/main" id="{CBC026AB-D872-42FF-80B4-16C35084A480}"/>
                </a:ext>
              </a:extLst>
            </p:cNvPr>
            <p:cNvSpPr/>
            <p:nvPr/>
          </p:nvSpPr>
          <p:spPr bwMode="auto">
            <a:xfrm>
              <a:off x="5551488" y="3040063"/>
              <a:ext cx="55562" cy="5556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sp>
          <p:nvSpPr>
            <p:cNvPr id="83" name="AutoShape 39">
              <a:extLst>
                <a:ext uri="{FF2B5EF4-FFF2-40B4-BE49-F238E27FC236}">
                  <a16:creationId xmlns:a16="http://schemas.microsoft.com/office/drawing/2014/main" id="{D949B225-5D45-4B48-9B3D-4DC2778D1B32}"/>
                </a:ext>
              </a:extLst>
            </p:cNvPr>
            <p:cNvSpPr/>
            <p:nvPr/>
          </p:nvSpPr>
          <p:spPr bwMode="auto">
            <a:xfrm>
              <a:off x="5697538" y="2859088"/>
              <a:ext cx="55562" cy="571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sp>
          <p:nvSpPr>
            <p:cNvPr id="84" name="AutoShape 40">
              <a:extLst>
                <a:ext uri="{FF2B5EF4-FFF2-40B4-BE49-F238E27FC236}">
                  <a16:creationId xmlns:a16="http://schemas.microsoft.com/office/drawing/2014/main" id="{6FB5DFF2-25ED-45EC-9B27-9CCAF81D1C12}"/>
                </a:ext>
              </a:extLst>
            </p:cNvPr>
            <p:cNvSpPr/>
            <p:nvPr/>
          </p:nvSpPr>
          <p:spPr bwMode="auto">
            <a:xfrm>
              <a:off x="5483225" y="3028950"/>
              <a:ext cx="46038" cy="444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sp>
          <p:nvSpPr>
            <p:cNvPr id="85" name="AutoShape 41">
              <a:extLst>
                <a:ext uri="{FF2B5EF4-FFF2-40B4-BE49-F238E27FC236}">
                  <a16:creationId xmlns:a16="http://schemas.microsoft.com/office/drawing/2014/main" id="{7FC9E5F0-D763-47E3-8C6A-B6254002E84D}"/>
                </a:ext>
              </a:extLst>
            </p:cNvPr>
            <p:cNvSpPr/>
            <p:nvPr/>
          </p:nvSpPr>
          <p:spPr bwMode="auto">
            <a:xfrm>
              <a:off x="5529263" y="3106738"/>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sp>
          <p:nvSpPr>
            <p:cNvPr id="86" name="AutoShape 42">
              <a:extLst>
                <a:ext uri="{FF2B5EF4-FFF2-40B4-BE49-F238E27FC236}">
                  <a16:creationId xmlns:a16="http://schemas.microsoft.com/office/drawing/2014/main" id="{EB811331-DEA3-405F-A931-E68F156EAFC0}"/>
                </a:ext>
              </a:extLst>
            </p:cNvPr>
            <p:cNvSpPr/>
            <p:nvPr/>
          </p:nvSpPr>
          <p:spPr bwMode="auto">
            <a:xfrm>
              <a:off x="5708650" y="2938463"/>
              <a:ext cx="22225" cy="222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grpSp>
      <p:grpSp>
        <p:nvGrpSpPr>
          <p:cNvPr id="70" name="稻壳儿-小蜜锋20">
            <a:extLst>
              <a:ext uri="{FF2B5EF4-FFF2-40B4-BE49-F238E27FC236}">
                <a16:creationId xmlns:a16="http://schemas.microsoft.com/office/drawing/2014/main" id="{8D11841D-96ED-4158-8795-4DEBB4B89A4A}"/>
              </a:ext>
            </a:extLst>
          </p:cNvPr>
          <p:cNvGrpSpPr/>
          <p:nvPr/>
        </p:nvGrpSpPr>
        <p:grpSpPr>
          <a:xfrm>
            <a:off x="7417454" y="3208694"/>
            <a:ext cx="303401" cy="442271"/>
            <a:chOff x="2528974" y="2863357"/>
            <a:chExt cx="246811" cy="359779"/>
          </a:xfrm>
          <a:solidFill>
            <a:schemeClr val="bg1"/>
          </a:solidFill>
        </p:grpSpPr>
        <p:sp>
          <p:nvSpPr>
            <p:cNvPr id="79" name="AutoShape 113">
              <a:extLst>
                <a:ext uri="{FF2B5EF4-FFF2-40B4-BE49-F238E27FC236}">
                  <a16:creationId xmlns:a16="http://schemas.microsoft.com/office/drawing/2014/main" id="{75D36921-254C-4783-AC86-8EA01453EE7B}"/>
                </a:ext>
              </a:extLst>
            </p:cNvPr>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sp>
          <p:nvSpPr>
            <p:cNvPr id="80" name="AutoShape 114">
              <a:extLst>
                <a:ext uri="{FF2B5EF4-FFF2-40B4-BE49-F238E27FC236}">
                  <a16:creationId xmlns:a16="http://schemas.microsoft.com/office/drawing/2014/main" id="{5CEAD738-ADEC-4266-BBC0-426947DECF5C}"/>
                </a:ext>
              </a:extLst>
            </p:cNvPr>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grpSp>
      <p:grpSp>
        <p:nvGrpSpPr>
          <p:cNvPr id="71" name="稻壳儿-小蜜锋21">
            <a:extLst>
              <a:ext uri="{FF2B5EF4-FFF2-40B4-BE49-F238E27FC236}">
                <a16:creationId xmlns:a16="http://schemas.microsoft.com/office/drawing/2014/main" id="{B3C80B38-90C7-4C3A-AB76-964C8765F7B5}"/>
              </a:ext>
            </a:extLst>
          </p:cNvPr>
          <p:cNvGrpSpPr/>
          <p:nvPr/>
        </p:nvGrpSpPr>
        <p:grpSpPr>
          <a:xfrm flipH="1">
            <a:off x="4524145" y="3208693"/>
            <a:ext cx="441516" cy="441516"/>
            <a:chOff x="2473104" y="2145028"/>
            <a:chExt cx="359165" cy="359165"/>
          </a:xfrm>
          <a:solidFill>
            <a:schemeClr val="bg1"/>
          </a:solidFill>
        </p:grpSpPr>
        <p:sp>
          <p:nvSpPr>
            <p:cNvPr id="77" name="AutoShape 126">
              <a:extLst>
                <a:ext uri="{FF2B5EF4-FFF2-40B4-BE49-F238E27FC236}">
                  <a16:creationId xmlns:a16="http://schemas.microsoft.com/office/drawing/2014/main" id="{15922241-30D0-43B4-BE08-B8441A61DDE7}"/>
                </a:ext>
              </a:extLst>
            </p:cNvPr>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sp>
          <p:nvSpPr>
            <p:cNvPr id="78" name="AutoShape 127">
              <a:extLst>
                <a:ext uri="{FF2B5EF4-FFF2-40B4-BE49-F238E27FC236}">
                  <a16:creationId xmlns:a16="http://schemas.microsoft.com/office/drawing/2014/main" id="{CE4A4779-DB45-41EA-895A-F990A0AD6030}"/>
                </a:ext>
              </a:extLst>
            </p:cNvPr>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25400" tIns="25400" rIns="25400" bIns="254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304800" fontAlgn="base" hangingPunct="0">
                <a:spcBef>
                  <a:spcPct val="0"/>
                </a:spcBef>
                <a:spcAft>
                  <a:spcPct val="0"/>
                </a:spcAft>
                <a:defRPr/>
              </a:pPr>
              <a:endParaRPr lang="en-US" sz="2000" kern="0">
                <a:solidFill>
                  <a:srgbClr val="FFFFFF"/>
                </a:solidFill>
                <a:effectLst>
                  <a:outerShdw blurRad="38100" dist="38100" dir="2700000" algn="tl">
                    <a:srgbClr val="000000"/>
                  </a:outerShdw>
                </a:effectLst>
                <a:latin typeface="阿里巴巴普惠体 R" panose="00020600040101010101" pitchFamily="18" charset="-122"/>
                <a:ea typeface="阿里巴巴普惠体 R" panose="00020600040101010101" pitchFamily="18" charset="-122"/>
                <a:cs typeface="阿里巴巴普惠体 R" panose="00020600040101010101" pitchFamily="18" charset="-122"/>
                <a:sym typeface="Gill Sans" charset="0"/>
              </a:endParaRPr>
            </a:p>
          </p:txBody>
        </p:sp>
      </p:grpSp>
      <p:grpSp>
        <p:nvGrpSpPr>
          <p:cNvPr id="72" name="稻壳儿-小蜜锋22">
            <a:extLst>
              <a:ext uri="{FF2B5EF4-FFF2-40B4-BE49-F238E27FC236}">
                <a16:creationId xmlns:a16="http://schemas.microsoft.com/office/drawing/2014/main" id="{FDC44E89-6526-4427-BD6B-31E09E177223}"/>
              </a:ext>
            </a:extLst>
          </p:cNvPr>
          <p:cNvGrpSpPr>
            <a:grpSpLocks noChangeAspect="1"/>
          </p:cNvGrpSpPr>
          <p:nvPr/>
        </p:nvGrpSpPr>
        <p:grpSpPr bwMode="auto">
          <a:xfrm>
            <a:off x="6014679" y="4536125"/>
            <a:ext cx="357389" cy="407616"/>
            <a:chOff x="1643" y="2607"/>
            <a:chExt cx="370" cy="422"/>
          </a:xfrm>
          <a:solidFill>
            <a:schemeClr val="bg1"/>
          </a:solidFill>
        </p:grpSpPr>
        <p:sp>
          <p:nvSpPr>
            <p:cNvPr id="73" name="Freeform 39">
              <a:extLst>
                <a:ext uri="{FF2B5EF4-FFF2-40B4-BE49-F238E27FC236}">
                  <a16:creationId xmlns:a16="http://schemas.microsoft.com/office/drawing/2014/main" id="{5C5ADD3F-C54D-4046-9D1F-263036637359}"/>
                </a:ext>
              </a:extLst>
            </p:cNvPr>
            <p:cNvSpPr>
              <a:spLocks noEditPoints="1"/>
            </p:cNvSpPr>
            <p:nvPr/>
          </p:nvSpPr>
          <p:spPr bwMode="auto">
            <a:xfrm>
              <a:off x="1643" y="2607"/>
              <a:ext cx="370" cy="422"/>
            </a:xfrm>
            <a:custGeom>
              <a:avLst/>
              <a:gdLst>
                <a:gd name="T0" fmla="*/ 627 w 639"/>
                <a:gd name="T1" fmla="*/ 707 h 730"/>
                <a:gd name="T2" fmla="*/ 615 w 639"/>
                <a:gd name="T3" fmla="*/ 707 h 730"/>
                <a:gd name="T4" fmla="*/ 615 w 639"/>
                <a:gd name="T5" fmla="*/ 615 h 730"/>
                <a:gd name="T6" fmla="*/ 638 w 639"/>
                <a:gd name="T7" fmla="*/ 593 h 730"/>
                <a:gd name="T8" fmla="*/ 638 w 639"/>
                <a:gd name="T9" fmla="*/ 46 h 730"/>
                <a:gd name="T10" fmla="*/ 593 w 639"/>
                <a:gd name="T11" fmla="*/ 0 h 730"/>
                <a:gd name="T12" fmla="*/ 45 w 639"/>
                <a:gd name="T13" fmla="*/ 0 h 730"/>
                <a:gd name="T14" fmla="*/ 0 w 639"/>
                <a:gd name="T15" fmla="*/ 46 h 730"/>
                <a:gd name="T16" fmla="*/ 0 w 639"/>
                <a:gd name="T17" fmla="*/ 661 h 730"/>
                <a:gd name="T18" fmla="*/ 68 w 639"/>
                <a:gd name="T19" fmla="*/ 730 h 730"/>
                <a:gd name="T20" fmla="*/ 627 w 639"/>
                <a:gd name="T21" fmla="*/ 730 h 730"/>
                <a:gd name="T22" fmla="*/ 639 w 639"/>
                <a:gd name="T23" fmla="*/ 718 h 730"/>
                <a:gd name="T24" fmla="*/ 627 w 639"/>
                <a:gd name="T25" fmla="*/ 707 h 730"/>
                <a:gd name="T26" fmla="*/ 33 w 639"/>
                <a:gd name="T27" fmla="*/ 56 h 730"/>
                <a:gd name="T28" fmla="*/ 33 w 639"/>
                <a:gd name="T29" fmla="*/ 56 h 730"/>
                <a:gd name="T30" fmla="*/ 56 w 639"/>
                <a:gd name="T31" fmla="*/ 33 h 730"/>
                <a:gd name="T32" fmla="*/ 91 w 639"/>
                <a:gd name="T33" fmla="*/ 33 h 730"/>
                <a:gd name="T34" fmla="*/ 91 w 639"/>
                <a:gd name="T35" fmla="*/ 582 h 730"/>
                <a:gd name="T36" fmla="*/ 68 w 639"/>
                <a:gd name="T37" fmla="*/ 582 h 730"/>
                <a:gd name="T38" fmla="*/ 33 w 639"/>
                <a:gd name="T39" fmla="*/ 592 h 730"/>
                <a:gd name="T40" fmla="*/ 33 w 639"/>
                <a:gd name="T41" fmla="*/ 56 h 730"/>
                <a:gd name="T42" fmla="*/ 582 w 639"/>
                <a:gd name="T43" fmla="*/ 697 h 730"/>
                <a:gd name="T44" fmla="*/ 68 w 639"/>
                <a:gd name="T45" fmla="*/ 697 h 730"/>
                <a:gd name="T46" fmla="*/ 31 w 639"/>
                <a:gd name="T47" fmla="*/ 656 h 730"/>
                <a:gd name="T48" fmla="*/ 68 w 639"/>
                <a:gd name="T49" fmla="*/ 616 h 730"/>
                <a:gd name="T50" fmla="*/ 582 w 639"/>
                <a:gd name="T51" fmla="*/ 616 h 730"/>
                <a:gd name="T52" fmla="*/ 582 w 639"/>
                <a:gd name="T53" fmla="*/ 697 h 730"/>
                <a:gd name="T54" fmla="*/ 605 w 639"/>
                <a:gd name="T55" fmla="*/ 582 h 730"/>
                <a:gd name="T56" fmla="*/ 125 w 639"/>
                <a:gd name="T57" fmla="*/ 582 h 730"/>
                <a:gd name="T58" fmla="*/ 125 w 639"/>
                <a:gd name="T59" fmla="*/ 33 h 730"/>
                <a:gd name="T60" fmla="*/ 582 w 639"/>
                <a:gd name="T61" fmla="*/ 33 h 730"/>
                <a:gd name="T62" fmla="*/ 605 w 639"/>
                <a:gd name="T63" fmla="*/ 56 h 730"/>
                <a:gd name="T64" fmla="*/ 605 w 639"/>
                <a:gd name="T65" fmla="*/ 582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9" h="730">
                  <a:moveTo>
                    <a:pt x="627" y="707"/>
                  </a:moveTo>
                  <a:cubicBezTo>
                    <a:pt x="615" y="707"/>
                    <a:pt x="615" y="707"/>
                    <a:pt x="615" y="707"/>
                  </a:cubicBezTo>
                  <a:cubicBezTo>
                    <a:pt x="615" y="615"/>
                    <a:pt x="615" y="615"/>
                    <a:pt x="615" y="615"/>
                  </a:cubicBezTo>
                  <a:cubicBezTo>
                    <a:pt x="628" y="616"/>
                    <a:pt x="638" y="605"/>
                    <a:pt x="638" y="593"/>
                  </a:cubicBezTo>
                  <a:cubicBezTo>
                    <a:pt x="638" y="46"/>
                    <a:pt x="638" y="46"/>
                    <a:pt x="638" y="46"/>
                  </a:cubicBezTo>
                  <a:cubicBezTo>
                    <a:pt x="638" y="21"/>
                    <a:pt x="618" y="0"/>
                    <a:pt x="593" y="0"/>
                  </a:cubicBezTo>
                  <a:cubicBezTo>
                    <a:pt x="45" y="0"/>
                    <a:pt x="45" y="0"/>
                    <a:pt x="45" y="0"/>
                  </a:cubicBezTo>
                  <a:cubicBezTo>
                    <a:pt x="20" y="0"/>
                    <a:pt x="0" y="21"/>
                    <a:pt x="0" y="46"/>
                  </a:cubicBezTo>
                  <a:cubicBezTo>
                    <a:pt x="0" y="661"/>
                    <a:pt x="0" y="661"/>
                    <a:pt x="0" y="661"/>
                  </a:cubicBezTo>
                  <a:cubicBezTo>
                    <a:pt x="0" y="699"/>
                    <a:pt x="31" y="730"/>
                    <a:pt x="68" y="730"/>
                  </a:cubicBezTo>
                  <a:cubicBezTo>
                    <a:pt x="627" y="730"/>
                    <a:pt x="627" y="730"/>
                    <a:pt x="627" y="730"/>
                  </a:cubicBezTo>
                  <a:cubicBezTo>
                    <a:pt x="633" y="730"/>
                    <a:pt x="639" y="725"/>
                    <a:pt x="639" y="718"/>
                  </a:cubicBezTo>
                  <a:cubicBezTo>
                    <a:pt x="639" y="712"/>
                    <a:pt x="633" y="707"/>
                    <a:pt x="627" y="707"/>
                  </a:cubicBezTo>
                  <a:close/>
                  <a:moveTo>
                    <a:pt x="33" y="56"/>
                  </a:moveTo>
                  <a:cubicBezTo>
                    <a:pt x="33" y="56"/>
                    <a:pt x="33" y="56"/>
                    <a:pt x="33" y="56"/>
                  </a:cubicBezTo>
                  <a:cubicBezTo>
                    <a:pt x="33" y="44"/>
                    <a:pt x="44" y="33"/>
                    <a:pt x="56" y="33"/>
                  </a:cubicBezTo>
                  <a:cubicBezTo>
                    <a:pt x="91" y="33"/>
                    <a:pt x="91" y="33"/>
                    <a:pt x="91" y="33"/>
                  </a:cubicBezTo>
                  <a:cubicBezTo>
                    <a:pt x="91" y="582"/>
                    <a:pt x="91" y="582"/>
                    <a:pt x="91" y="582"/>
                  </a:cubicBezTo>
                  <a:cubicBezTo>
                    <a:pt x="68" y="582"/>
                    <a:pt x="68" y="582"/>
                    <a:pt x="68" y="582"/>
                  </a:cubicBezTo>
                  <a:cubicBezTo>
                    <a:pt x="51" y="582"/>
                    <a:pt x="47" y="582"/>
                    <a:pt x="33" y="592"/>
                  </a:cubicBezTo>
                  <a:lnTo>
                    <a:pt x="33" y="56"/>
                  </a:lnTo>
                  <a:close/>
                  <a:moveTo>
                    <a:pt x="582" y="697"/>
                  </a:moveTo>
                  <a:cubicBezTo>
                    <a:pt x="68" y="697"/>
                    <a:pt x="68" y="697"/>
                    <a:pt x="68" y="697"/>
                  </a:cubicBezTo>
                  <a:cubicBezTo>
                    <a:pt x="43" y="697"/>
                    <a:pt x="31" y="681"/>
                    <a:pt x="31" y="656"/>
                  </a:cubicBezTo>
                  <a:cubicBezTo>
                    <a:pt x="31" y="631"/>
                    <a:pt x="43" y="616"/>
                    <a:pt x="68" y="616"/>
                  </a:cubicBezTo>
                  <a:cubicBezTo>
                    <a:pt x="582" y="616"/>
                    <a:pt x="582" y="616"/>
                    <a:pt x="582" y="616"/>
                  </a:cubicBezTo>
                  <a:lnTo>
                    <a:pt x="582" y="697"/>
                  </a:lnTo>
                  <a:close/>
                  <a:moveTo>
                    <a:pt x="605" y="582"/>
                  </a:moveTo>
                  <a:cubicBezTo>
                    <a:pt x="125" y="582"/>
                    <a:pt x="125" y="582"/>
                    <a:pt x="125" y="582"/>
                  </a:cubicBezTo>
                  <a:cubicBezTo>
                    <a:pt x="125" y="33"/>
                    <a:pt x="125" y="33"/>
                    <a:pt x="125" y="33"/>
                  </a:cubicBezTo>
                  <a:cubicBezTo>
                    <a:pt x="582" y="33"/>
                    <a:pt x="582" y="33"/>
                    <a:pt x="582" y="33"/>
                  </a:cubicBezTo>
                  <a:cubicBezTo>
                    <a:pt x="595" y="33"/>
                    <a:pt x="605" y="44"/>
                    <a:pt x="605" y="56"/>
                  </a:cubicBezTo>
                  <a:lnTo>
                    <a:pt x="605" y="58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74" name="Freeform 40">
              <a:extLst>
                <a:ext uri="{FF2B5EF4-FFF2-40B4-BE49-F238E27FC236}">
                  <a16:creationId xmlns:a16="http://schemas.microsoft.com/office/drawing/2014/main" id="{5D434721-7DE1-4742-9DE1-2256354CF7FD}"/>
                </a:ext>
              </a:extLst>
            </p:cNvPr>
            <p:cNvSpPr/>
            <p:nvPr/>
          </p:nvSpPr>
          <p:spPr bwMode="auto">
            <a:xfrm>
              <a:off x="1758" y="2775"/>
              <a:ext cx="139" cy="15"/>
            </a:xfrm>
            <a:custGeom>
              <a:avLst/>
              <a:gdLst>
                <a:gd name="T0" fmla="*/ 228 w 240"/>
                <a:gd name="T1" fmla="*/ 0 h 25"/>
                <a:gd name="T2" fmla="*/ 12 w 240"/>
                <a:gd name="T3" fmla="*/ 0 h 25"/>
                <a:gd name="T4" fmla="*/ 0 w 240"/>
                <a:gd name="T5" fmla="*/ 12 h 25"/>
                <a:gd name="T6" fmla="*/ 12 w 240"/>
                <a:gd name="T7" fmla="*/ 25 h 25"/>
                <a:gd name="T8" fmla="*/ 228 w 240"/>
                <a:gd name="T9" fmla="*/ 25 h 25"/>
                <a:gd name="T10" fmla="*/ 240 w 240"/>
                <a:gd name="T11" fmla="*/ 12 h 25"/>
                <a:gd name="T12" fmla="*/ 228 w 240"/>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40" h="25">
                  <a:moveTo>
                    <a:pt x="228" y="0"/>
                  </a:moveTo>
                  <a:cubicBezTo>
                    <a:pt x="12" y="0"/>
                    <a:pt x="12" y="0"/>
                    <a:pt x="12" y="0"/>
                  </a:cubicBezTo>
                  <a:cubicBezTo>
                    <a:pt x="5" y="0"/>
                    <a:pt x="0" y="5"/>
                    <a:pt x="0" y="12"/>
                  </a:cubicBezTo>
                  <a:cubicBezTo>
                    <a:pt x="0" y="20"/>
                    <a:pt x="5" y="25"/>
                    <a:pt x="12" y="25"/>
                  </a:cubicBezTo>
                  <a:cubicBezTo>
                    <a:pt x="228" y="25"/>
                    <a:pt x="228" y="25"/>
                    <a:pt x="228" y="25"/>
                  </a:cubicBezTo>
                  <a:cubicBezTo>
                    <a:pt x="234" y="25"/>
                    <a:pt x="240" y="20"/>
                    <a:pt x="240" y="12"/>
                  </a:cubicBezTo>
                  <a:cubicBezTo>
                    <a:pt x="240" y="5"/>
                    <a:pt x="234" y="0"/>
                    <a:pt x="2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75" name="Freeform 41">
              <a:extLst>
                <a:ext uri="{FF2B5EF4-FFF2-40B4-BE49-F238E27FC236}">
                  <a16:creationId xmlns:a16="http://schemas.microsoft.com/office/drawing/2014/main" id="{F724FC6C-FFEA-4EA2-9D8A-60B8520A3A0F}"/>
                </a:ext>
              </a:extLst>
            </p:cNvPr>
            <p:cNvSpPr/>
            <p:nvPr/>
          </p:nvSpPr>
          <p:spPr bwMode="auto">
            <a:xfrm>
              <a:off x="1758" y="2735"/>
              <a:ext cx="185" cy="15"/>
            </a:xfrm>
            <a:custGeom>
              <a:avLst/>
              <a:gdLst>
                <a:gd name="T0" fmla="*/ 308 w 320"/>
                <a:gd name="T1" fmla="*/ 0 h 26"/>
                <a:gd name="T2" fmla="*/ 12 w 320"/>
                <a:gd name="T3" fmla="*/ 0 h 26"/>
                <a:gd name="T4" fmla="*/ 0 w 320"/>
                <a:gd name="T5" fmla="*/ 13 h 26"/>
                <a:gd name="T6" fmla="*/ 12 w 320"/>
                <a:gd name="T7" fmla="*/ 26 h 26"/>
                <a:gd name="T8" fmla="*/ 308 w 320"/>
                <a:gd name="T9" fmla="*/ 26 h 26"/>
                <a:gd name="T10" fmla="*/ 320 w 320"/>
                <a:gd name="T11" fmla="*/ 13 h 26"/>
                <a:gd name="T12" fmla="*/ 308 w 320"/>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320" h="26">
                  <a:moveTo>
                    <a:pt x="308" y="0"/>
                  </a:moveTo>
                  <a:cubicBezTo>
                    <a:pt x="12" y="0"/>
                    <a:pt x="12" y="0"/>
                    <a:pt x="12" y="0"/>
                  </a:cubicBezTo>
                  <a:cubicBezTo>
                    <a:pt x="5" y="0"/>
                    <a:pt x="0" y="6"/>
                    <a:pt x="0" y="13"/>
                  </a:cubicBezTo>
                  <a:cubicBezTo>
                    <a:pt x="0" y="20"/>
                    <a:pt x="5" y="26"/>
                    <a:pt x="12" y="26"/>
                  </a:cubicBezTo>
                  <a:cubicBezTo>
                    <a:pt x="308" y="26"/>
                    <a:pt x="308" y="26"/>
                    <a:pt x="308" y="26"/>
                  </a:cubicBezTo>
                  <a:cubicBezTo>
                    <a:pt x="314" y="26"/>
                    <a:pt x="320" y="20"/>
                    <a:pt x="320" y="13"/>
                  </a:cubicBezTo>
                  <a:cubicBezTo>
                    <a:pt x="320" y="6"/>
                    <a:pt x="314" y="0"/>
                    <a:pt x="30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sp>
          <p:nvSpPr>
            <p:cNvPr id="76" name="Freeform 42">
              <a:extLst>
                <a:ext uri="{FF2B5EF4-FFF2-40B4-BE49-F238E27FC236}">
                  <a16:creationId xmlns:a16="http://schemas.microsoft.com/office/drawing/2014/main" id="{E56636EA-A7B3-4EE9-BEE9-66E0563E4934}"/>
                </a:ext>
              </a:extLst>
            </p:cNvPr>
            <p:cNvSpPr/>
            <p:nvPr/>
          </p:nvSpPr>
          <p:spPr bwMode="auto">
            <a:xfrm>
              <a:off x="1758" y="2696"/>
              <a:ext cx="93" cy="14"/>
            </a:xfrm>
            <a:custGeom>
              <a:avLst/>
              <a:gdLst>
                <a:gd name="T0" fmla="*/ 12 w 160"/>
                <a:gd name="T1" fmla="*/ 25 h 25"/>
                <a:gd name="T2" fmla="*/ 148 w 160"/>
                <a:gd name="T3" fmla="*/ 25 h 25"/>
                <a:gd name="T4" fmla="*/ 160 w 160"/>
                <a:gd name="T5" fmla="*/ 13 h 25"/>
                <a:gd name="T6" fmla="*/ 148 w 160"/>
                <a:gd name="T7" fmla="*/ 0 h 25"/>
                <a:gd name="T8" fmla="*/ 12 w 160"/>
                <a:gd name="T9" fmla="*/ 0 h 25"/>
                <a:gd name="T10" fmla="*/ 0 w 160"/>
                <a:gd name="T11" fmla="*/ 13 h 25"/>
                <a:gd name="T12" fmla="*/ 12 w 160"/>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160" h="25">
                  <a:moveTo>
                    <a:pt x="12" y="25"/>
                  </a:moveTo>
                  <a:cubicBezTo>
                    <a:pt x="148" y="25"/>
                    <a:pt x="148" y="25"/>
                    <a:pt x="148" y="25"/>
                  </a:cubicBezTo>
                  <a:cubicBezTo>
                    <a:pt x="155" y="25"/>
                    <a:pt x="160" y="19"/>
                    <a:pt x="160" y="13"/>
                  </a:cubicBezTo>
                  <a:cubicBezTo>
                    <a:pt x="160" y="6"/>
                    <a:pt x="155" y="0"/>
                    <a:pt x="148" y="0"/>
                  </a:cubicBezTo>
                  <a:cubicBezTo>
                    <a:pt x="12" y="0"/>
                    <a:pt x="12" y="0"/>
                    <a:pt x="12" y="0"/>
                  </a:cubicBezTo>
                  <a:cubicBezTo>
                    <a:pt x="5" y="0"/>
                    <a:pt x="0" y="6"/>
                    <a:pt x="0" y="13"/>
                  </a:cubicBezTo>
                  <a:cubicBezTo>
                    <a:pt x="0" y="19"/>
                    <a:pt x="5" y="25"/>
                    <a:pt x="12"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914400"/>
              <a:endParaRPr lang="zh-CN" altLang="en-US">
                <a:solidFill>
                  <a:prstClr val="black"/>
                </a:solidFill>
                <a:latin typeface="阿里巴巴普惠体 R" panose="00020600040101010101" pitchFamily="18" charset="-122"/>
                <a:ea typeface="阿里巴巴普惠体 R" panose="00020600040101010101" pitchFamily="18" charset="-122"/>
                <a:cs typeface="阿里巴巴普惠体 R" panose="00020600040101010101" pitchFamily="18" charset="-122"/>
              </a:endParaRPr>
            </a:p>
          </p:txBody>
        </p:sp>
      </p:grpSp>
      <p:sp>
        <p:nvSpPr>
          <p:cNvPr id="87" name="文本框 86">
            <a:extLst>
              <a:ext uri="{FF2B5EF4-FFF2-40B4-BE49-F238E27FC236}">
                <a16:creationId xmlns:a16="http://schemas.microsoft.com/office/drawing/2014/main" id="{FF91CB9F-CA9A-4944-B116-96A2A39B81F8}"/>
              </a:ext>
            </a:extLst>
          </p:cNvPr>
          <p:cNvSpPr txBox="1"/>
          <p:nvPr/>
        </p:nvSpPr>
        <p:spPr>
          <a:xfrm>
            <a:off x="7937179" y="4422147"/>
            <a:ext cx="6094520" cy="400110"/>
          </a:xfrm>
          <a:prstGeom prst="rect">
            <a:avLst/>
          </a:prstGeom>
          <a:noFill/>
        </p:spPr>
        <p:txBody>
          <a:bodyPr wrap="square">
            <a:spAutoFit/>
          </a:bodyPr>
          <a:lstStyle/>
          <a:p>
            <a:r>
              <a:rPr lang="zh-CN" altLang="zh-CN" sz="2000" kern="100" dirty="0">
                <a:effectLst/>
                <a:latin typeface="微软雅黑" panose="020B0503020204020204" pitchFamily="34" charset="-122"/>
                <a:ea typeface="微软雅黑" panose="020B0503020204020204" pitchFamily="34" charset="-122"/>
                <a:cs typeface="Times New Roman" panose="02020603050405020304" pitchFamily="18" charset="0"/>
              </a:rPr>
              <a:t>商品价格走势不够清晰</a:t>
            </a:r>
            <a:endParaRPr lang="zh-CN" altLang="en-US" sz="2000"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07A666C7-DDA5-46E4-AB58-D6CA609B63FA}"/>
              </a:ext>
            </a:extLst>
          </p:cNvPr>
          <p:cNvSpPr txBox="1"/>
          <p:nvPr/>
        </p:nvSpPr>
        <p:spPr>
          <a:xfrm>
            <a:off x="1145219" y="2127589"/>
            <a:ext cx="3132245" cy="961289"/>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只考虑了商品本身的价格，没有考虑各种优惠券</a:t>
            </a:r>
          </a:p>
        </p:txBody>
      </p:sp>
      <p:sp>
        <p:nvSpPr>
          <p:cNvPr id="4" name="文本框 3">
            <a:extLst>
              <a:ext uri="{FF2B5EF4-FFF2-40B4-BE49-F238E27FC236}">
                <a16:creationId xmlns:a16="http://schemas.microsoft.com/office/drawing/2014/main" id="{E370A70A-2655-40F8-85E3-D71A37D5EAEB}"/>
              </a:ext>
            </a:extLst>
          </p:cNvPr>
          <p:cNvSpPr txBox="1"/>
          <p:nvPr/>
        </p:nvSpPr>
        <p:spPr>
          <a:xfrm>
            <a:off x="7972691" y="2127589"/>
            <a:ext cx="3834610" cy="1269065"/>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商品优惠信息考虑不全面：</a:t>
            </a:r>
            <a:endParaRPr lang="en-US" altLang="zh-CN" dirty="0"/>
          </a:p>
          <a:p>
            <a:pPr>
              <a:lnSpc>
                <a:spcPct val="150000"/>
              </a:lnSpc>
            </a:pPr>
            <a:r>
              <a:rPr lang="zh-CN" altLang="zh-CN" sz="2000" kern="100" dirty="0">
                <a:effectLst/>
                <a:latin typeface="微软雅黑" panose="020B0503020204020204" pitchFamily="34" charset="-122"/>
                <a:ea typeface="微软雅黑" panose="020B0503020204020204" pitchFamily="34" charset="-122"/>
                <a:cs typeface="Times New Roman" panose="02020603050405020304" pitchFamily="18" charset="0"/>
              </a:rPr>
              <a:t>京东商城</a:t>
            </a:r>
            <a:r>
              <a:rPr lang="en-US" altLang="zh-CN" sz="2000" kern="100" dirty="0">
                <a:effectLst/>
                <a:latin typeface="微软雅黑" panose="020B0503020204020204" pitchFamily="34" charset="-122"/>
                <a:ea typeface="微软雅黑" panose="020B0503020204020204" pitchFamily="34" charset="-122"/>
                <a:cs typeface="Times New Roman" panose="02020603050405020304" pitchFamily="18" charset="0"/>
              </a:rPr>
              <a:t>plus</a:t>
            </a:r>
            <a:r>
              <a:rPr lang="zh-CN" altLang="zh-CN" sz="2000" kern="100" dirty="0">
                <a:effectLst/>
                <a:latin typeface="微软雅黑" panose="020B0503020204020204" pitchFamily="34" charset="-122"/>
                <a:ea typeface="微软雅黑" panose="020B0503020204020204" pitchFamily="34" charset="-122"/>
                <a:cs typeface="Times New Roman" panose="02020603050405020304" pitchFamily="18" charset="0"/>
              </a:rPr>
              <a:t>会员的优惠</a:t>
            </a:r>
            <a:r>
              <a:rPr lang="zh-CN" altLang="en-US" sz="2000" kern="100" dirty="0">
                <a:effectLst/>
                <a:latin typeface="微软雅黑" panose="020B0503020204020204" pitchFamily="34" charset="-122"/>
                <a:ea typeface="微软雅黑" panose="020B0503020204020204" pitchFamily="34" charset="-122"/>
                <a:cs typeface="Times New Roman" panose="02020603050405020304" pitchFamily="18" charset="0"/>
              </a:rPr>
              <a:t>，</a:t>
            </a:r>
            <a:endParaRPr lang="en-US" altLang="zh-CN" sz="20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p>
            <a:pPr>
              <a:lnSpc>
                <a:spcPct val="150000"/>
              </a:lnSpc>
            </a:pPr>
            <a:r>
              <a:rPr lang="zh-CN" altLang="en-US" sz="2000" kern="100" dirty="0">
                <a:latin typeface="微软雅黑" panose="020B0503020204020204" pitchFamily="34" charset="-122"/>
                <a:ea typeface="微软雅黑" panose="020B0503020204020204" pitchFamily="34" charset="-122"/>
                <a:cs typeface="Times New Roman" panose="02020603050405020304" pitchFamily="18" charset="0"/>
              </a:rPr>
              <a:t>部分商品的学生专属优惠等</a:t>
            </a:r>
            <a:endParaRPr lang="zh-CN" altLang="en-US" sz="2000" dirty="0">
              <a:latin typeface="微软雅黑" panose="020B0503020204020204" pitchFamily="34" charset="-122"/>
              <a:ea typeface="微软雅黑" panose="020B0503020204020204" pitchFamily="3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sp>
        <p:nvSpPr>
          <p:cNvPr id="15" name="文本框 14"/>
          <p:cNvSpPr txBox="1"/>
          <p:nvPr/>
        </p:nvSpPr>
        <p:spPr>
          <a:xfrm>
            <a:off x="4393211" y="2944765"/>
            <a:ext cx="3405578" cy="584775"/>
          </a:xfrm>
          <a:prstGeom prst="rect">
            <a:avLst/>
          </a:prstGeom>
          <a:noFill/>
        </p:spPr>
        <p:txBody>
          <a:bodyPr vert="horz"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200" b="0" i="0" u="none" strike="noStrike" kern="1200" cap="none" spc="300" normalizeH="0" baseline="0" noProof="0" dirty="0">
                <a:ln>
                  <a:noFill/>
                </a:ln>
                <a:solidFill>
                  <a:srgbClr val="3F3F3F"/>
                </a:solidFill>
                <a:effectLst/>
                <a:uLnTx/>
                <a:uFillTx/>
                <a:latin typeface="思源宋体 CN" panose="02020700000000000000" pitchFamily="18" charset="-122"/>
                <a:ea typeface="思源宋体 CN" panose="02020700000000000000" pitchFamily="18" charset="-122"/>
                <a:cs typeface="+mn-cs"/>
              </a:rPr>
              <a:t>项目亮点</a:t>
            </a:r>
          </a:p>
        </p:txBody>
      </p:sp>
      <p:sp>
        <p:nvSpPr>
          <p:cNvPr id="17" name="矩形: 圆角 16"/>
          <p:cNvSpPr/>
          <p:nvPr/>
        </p:nvSpPr>
        <p:spPr>
          <a:xfrm>
            <a:off x="5454511" y="2408865"/>
            <a:ext cx="1282979" cy="329869"/>
          </a:xfrm>
          <a:prstGeom prst="roundRect">
            <a:avLst>
              <a:gd name="adj" fmla="val 50000"/>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white"/>
                </a:solidFill>
                <a:effectLst/>
                <a:uLnTx/>
                <a:uFillTx/>
                <a:latin typeface="思源宋体 CN" panose="02020700000000000000" pitchFamily="18" charset="-122"/>
                <a:ea typeface="思源宋体 CN" panose="02020700000000000000" pitchFamily="18" charset="-122"/>
                <a:cs typeface="+mn-cs"/>
              </a:rPr>
              <a:t>Part  02</a:t>
            </a:r>
            <a:endParaRPr kumimoji="0" lang="zh-CN" altLang="en-US" sz="1600" b="0" i="0" u="none" strike="noStrike" kern="1200" cap="none" spc="0" normalizeH="0" baseline="0" noProof="0" dirty="0">
              <a:ln>
                <a:noFill/>
              </a:ln>
              <a:solidFill>
                <a:prstClr val="white"/>
              </a:solidFill>
              <a:effectLst/>
              <a:uLnTx/>
              <a:uFillTx/>
              <a:latin typeface="思源宋体 CN" panose="02020700000000000000" pitchFamily="18" charset="-122"/>
              <a:ea typeface="思源宋体 CN" panose="02020700000000000000" pitchFamily="18" charset="-122"/>
              <a:cs typeface="+mn-cs"/>
            </a:endParaRPr>
          </a:p>
        </p:txBody>
      </p:sp>
      <p:cxnSp>
        <p:nvCxnSpPr>
          <p:cNvPr id="18" name="直接连接符 17"/>
          <p:cNvCxnSpPr/>
          <p:nvPr/>
        </p:nvCxnSpPr>
        <p:spPr>
          <a:xfrm>
            <a:off x="4794042" y="3673904"/>
            <a:ext cx="2603916"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5161DCDF-0509-4AFC-9AE8-DA1FFE7506D3}"/>
              </a:ext>
            </a:extLst>
          </p:cNvPr>
          <p:cNvPicPr>
            <a:picLocks noChangeAspect="1"/>
          </p:cNvPicPr>
          <p:nvPr/>
        </p:nvPicPr>
        <p:blipFill>
          <a:blip r:embed="rId3"/>
          <a:stretch>
            <a:fillRect/>
          </a:stretch>
        </p:blipFill>
        <p:spPr>
          <a:xfrm>
            <a:off x="68672" y="128544"/>
            <a:ext cx="5023539" cy="2469094"/>
          </a:xfrm>
          <a:prstGeom prst="rect">
            <a:avLst/>
          </a:prstGeom>
        </p:spPr>
      </p:pic>
    </p:spTree>
    <p:extLst>
      <p:ext uri="{BB962C8B-B14F-4D97-AF65-F5344CB8AC3E}">
        <p14:creationId xmlns:p14="http://schemas.microsoft.com/office/powerpoint/2010/main" val="17231156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4" y="348976"/>
            <a:ext cx="3196942" cy="461665"/>
          </a:xfrm>
          <a:prstGeom prst="rect">
            <a:avLst/>
          </a:prstGeom>
          <a:noFill/>
        </p:spPr>
        <p:txBody>
          <a:bodyPr vert="horz"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3F3F3F"/>
                </a:solidFill>
                <a:effectLst/>
                <a:uLnTx/>
                <a:uFillTx/>
                <a:latin typeface="思源宋体 CN" panose="02020700000000000000" pitchFamily="18" charset="-122"/>
                <a:ea typeface="思源宋体 CN" panose="02020700000000000000" pitchFamily="18" charset="-122"/>
                <a:cs typeface="+mn-cs"/>
              </a:rPr>
              <a:t>项目亮点</a:t>
            </a:r>
          </a:p>
        </p:txBody>
      </p:sp>
      <p:sp>
        <p:nvSpPr>
          <p:cNvPr id="19" name="文本框 18"/>
          <p:cNvSpPr txBox="1"/>
          <p:nvPr/>
        </p:nvSpPr>
        <p:spPr>
          <a:xfrm>
            <a:off x="295773" y="287420"/>
            <a:ext cx="1217706" cy="584775"/>
          </a:xfrm>
          <a:prstGeom prst="rect">
            <a:avLst/>
          </a:prstGeom>
          <a:noFill/>
        </p:spPr>
        <p:txBody>
          <a:bodyPr vert="horz"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3F3F3F"/>
                </a:solidFill>
                <a:effectLst/>
                <a:uLnTx/>
                <a:uFillTx/>
                <a:latin typeface="思源宋体 CN" panose="02020700000000000000" pitchFamily="18" charset="-122"/>
                <a:ea typeface="思源宋体 CN" panose="02020700000000000000" pitchFamily="18" charset="-122"/>
                <a:cs typeface="+mn-cs"/>
              </a:rPr>
              <a:t>03</a:t>
            </a:r>
            <a:endParaRPr kumimoji="0" lang="zh-CN" altLang="en-US" sz="3200" b="0" i="0" u="none" strike="noStrike" kern="1200" cap="none" spc="0" normalizeH="0" baseline="0" noProof="0" dirty="0">
              <a:ln>
                <a:noFill/>
              </a:ln>
              <a:solidFill>
                <a:srgbClr val="3F3F3F"/>
              </a:solidFill>
              <a:effectLst/>
              <a:uLnTx/>
              <a:uFillTx/>
              <a:latin typeface="思源宋体 CN" panose="02020700000000000000" pitchFamily="18" charset="-122"/>
              <a:ea typeface="思源宋体 CN" panose="02020700000000000000" pitchFamily="18" charset="-122"/>
              <a:cs typeface="+mn-cs"/>
            </a:endParaRPr>
          </a:p>
        </p:txBody>
      </p:sp>
      <p:grpSp>
        <p:nvGrpSpPr>
          <p:cNvPr id="7" name="组合 6"/>
          <p:cNvGrpSpPr/>
          <p:nvPr/>
        </p:nvGrpSpPr>
        <p:grpSpPr>
          <a:xfrm>
            <a:off x="4195856" y="2113779"/>
            <a:ext cx="3575491" cy="3322590"/>
            <a:chOff x="3828246" y="2118360"/>
            <a:chExt cx="4288063" cy="3984759"/>
          </a:xfrm>
        </p:grpSpPr>
        <p:sp>
          <p:nvSpPr>
            <p:cNvPr id="8" name="Freeform 8"/>
            <p:cNvSpPr/>
            <p:nvPr/>
          </p:nvSpPr>
          <p:spPr bwMode="auto">
            <a:xfrm rot="18000000">
              <a:off x="5508209" y="2522734"/>
              <a:ext cx="1466353" cy="657605"/>
            </a:xfrm>
            <a:custGeom>
              <a:avLst/>
              <a:gdLst>
                <a:gd name="T0" fmla="*/ 0 w 1106"/>
                <a:gd name="T1" fmla="*/ 0 h 496"/>
                <a:gd name="T2" fmla="*/ 286 w 1106"/>
                <a:gd name="T3" fmla="*/ 496 h 496"/>
                <a:gd name="T4" fmla="*/ 1025 w 1106"/>
                <a:gd name="T5" fmla="*/ 496 h 496"/>
                <a:gd name="T6" fmla="*/ 1106 w 1106"/>
                <a:gd name="T7" fmla="*/ 357 h 496"/>
              </a:gdLst>
              <a:ahLst/>
              <a:cxnLst>
                <a:cxn ang="0">
                  <a:pos x="T0" y="T1"/>
                </a:cxn>
                <a:cxn ang="0">
                  <a:pos x="T2" y="T3"/>
                </a:cxn>
                <a:cxn ang="0">
                  <a:pos x="T4" y="T5"/>
                </a:cxn>
                <a:cxn ang="0">
                  <a:pos x="T6" y="T7"/>
                </a:cxn>
              </a:cxnLst>
              <a:rect l="0" t="0" r="r" b="b"/>
              <a:pathLst>
                <a:path w="1106" h="496">
                  <a:moveTo>
                    <a:pt x="0" y="0"/>
                  </a:moveTo>
                  <a:lnTo>
                    <a:pt x="286" y="496"/>
                  </a:lnTo>
                  <a:lnTo>
                    <a:pt x="1025" y="496"/>
                  </a:lnTo>
                  <a:lnTo>
                    <a:pt x="1106" y="357"/>
                  </a:lnTo>
                </a:path>
              </a:pathLst>
            </a:custGeom>
            <a:noFill/>
            <a:ln w="60325" cap="rnd">
              <a:solidFill>
                <a:schemeClr val="accent2"/>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grpSp>
          <p:nvGrpSpPr>
            <p:cNvPr id="9" name="Group 3"/>
            <p:cNvGrpSpPr/>
            <p:nvPr/>
          </p:nvGrpSpPr>
          <p:grpSpPr>
            <a:xfrm>
              <a:off x="3828246" y="2454131"/>
              <a:ext cx="1586146" cy="2989986"/>
              <a:chOff x="3771900" y="2259878"/>
              <a:chExt cx="1674858" cy="3157215"/>
            </a:xfrm>
          </p:grpSpPr>
          <p:sp>
            <p:nvSpPr>
              <p:cNvPr id="33" name="Freeform 5"/>
              <p:cNvSpPr/>
              <p:nvPr/>
            </p:nvSpPr>
            <p:spPr bwMode="auto">
              <a:xfrm rot="18000000">
                <a:off x="3676702" y="2355076"/>
                <a:ext cx="1843760" cy="1653364"/>
              </a:xfrm>
              <a:custGeom>
                <a:avLst/>
                <a:gdLst>
                  <a:gd name="T0" fmla="*/ 316 w 1317"/>
                  <a:gd name="T1" fmla="*/ 0 h 1181"/>
                  <a:gd name="T2" fmla="*/ 0 w 1317"/>
                  <a:gd name="T3" fmla="*/ 548 h 1181"/>
                  <a:gd name="T4" fmla="*/ 364 w 1317"/>
                  <a:gd name="T5" fmla="*/ 1181 h 1181"/>
                  <a:gd name="T6" fmla="*/ 659 w 1317"/>
                  <a:gd name="T7" fmla="*/ 1181 h 1181"/>
                  <a:gd name="T8" fmla="*/ 953 w 1317"/>
                  <a:gd name="T9" fmla="*/ 1181 h 1181"/>
                  <a:gd name="T10" fmla="*/ 1317 w 1317"/>
                  <a:gd name="T11" fmla="*/ 548 h 1181"/>
                  <a:gd name="T12" fmla="*/ 1280 w 1317"/>
                  <a:gd name="T13" fmla="*/ 484 h 1181"/>
                </a:gdLst>
                <a:ahLst/>
                <a:cxnLst>
                  <a:cxn ang="0">
                    <a:pos x="T0" y="T1"/>
                  </a:cxn>
                  <a:cxn ang="0">
                    <a:pos x="T2" y="T3"/>
                  </a:cxn>
                  <a:cxn ang="0">
                    <a:pos x="T4" y="T5"/>
                  </a:cxn>
                  <a:cxn ang="0">
                    <a:pos x="T6" y="T7"/>
                  </a:cxn>
                  <a:cxn ang="0">
                    <a:pos x="T8" y="T9"/>
                  </a:cxn>
                  <a:cxn ang="0">
                    <a:pos x="T10" y="T11"/>
                  </a:cxn>
                  <a:cxn ang="0">
                    <a:pos x="T12" y="T13"/>
                  </a:cxn>
                </a:cxnLst>
                <a:rect l="0" t="0" r="r" b="b"/>
                <a:pathLst>
                  <a:path w="1317" h="1181">
                    <a:moveTo>
                      <a:pt x="316" y="0"/>
                    </a:moveTo>
                    <a:lnTo>
                      <a:pt x="0" y="548"/>
                    </a:lnTo>
                    <a:lnTo>
                      <a:pt x="364" y="1181"/>
                    </a:lnTo>
                    <a:lnTo>
                      <a:pt x="659" y="1181"/>
                    </a:lnTo>
                    <a:lnTo>
                      <a:pt x="953" y="1181"/>
                    </a:lnTo>
                    <a:lnTo>
                      <a:pt x="1317" y="548"/>
                    </a:lnTo>
                    <a:lnTo>
                      <a:pt x="1280" y="484"/>
                    </a:lnTo>
                  </a:path>
                </a:pathLst>
              </a:custGeom>
              <a:noFill/>
              <a:ln w="60325" cap="rnd">
                <a:solidFill>
                  <a:schemeClr val="accent1"/>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sp>
            <p:nvSpPr>
              <p:cNvPr id="34" name="Freeform 10"/>
              <p:cNvSpPr/>
              <p:nvPr/>
            </p:nvSpPr>
            <p:spPr bwMode="auto">
              <a:xfrm rot="18000000">
                <a:off x="3909592" y="3879927"/>
                <a:ext cx="1486767" cy="1587565"/>
              </a:xfrm>
              <a:custGeom>
                <a:avLst/>
                <a:gdLst>
                  <a:gd name="T0" fmla="*/ 65 w 1062"/>
                  <a:gd name="T1" fmla="*/ 0 h 1134"/>
                  <a:gd name="T2" fmla="*/ 690 w 1062"/>
                  <a:gd name="T3" fmla="*/ 0 h 1134"/>
                  <a:gd name="T4" fmla="*/ 1062 w 1062"/>
                  <a:gd name="T5" fmla="*/ 638 h 1134"/>
                  <a:gd name="T6" fmla="*/ 776 w 1062"/>
                  <a:gd name="T7" fmla="*/ 1134 h 1134"/>
                  <a:gd name="T8" fmla="*/ 37 w 1062"/>
                  <a:gd name="T9" fmla="*/ 1134 h 1134"/>
                  <a:gd name="T10" fmla="*/ 0 w 1062"/>
                  <a:gd name="T11" fmla="*/ 1071 h 1134"/>
                </a:gdLst>
                <a:ahLst/>
                <a:cxnLst>
                  <a:cxn ang="0">
                    <a:pos x="T0" y="T1"/>
                  </a:cxn>
                  <a:cxn ang="0">
                    <a:pos x="T2" y="T3"/>
                  </a:cxn>
                  <a:cxn ang="0">
                    <a:pos x="T4" y="T5"/>
                  </a:cxn>
                  <a:cxn ang="0">
                    <a:pos x="T6" y="T7"/>
                  </a:cxn>
                  <a:cxn ang="0">
                    <a:pos x="T8" y="T9"/>
                  </a:cxn>
                  <a:cxn ang="0">
                    <a:pos x="T10" y="T11"/>
                  </a:cxn>
                </a:cxnLst>
                <a:rect l="0" t="0" r="r" b="b"/>
                <a:pathLst>
                  <a:path w="1062" h="1134">
                    <a:moveTo>
                      <a:pt x="65" y="0"/>
                    </a:moveTo>
                    <a:lnTo>
                      <a:pt x="690" y="0"/>
                    </a:lnTo>
                    <a:lnTo>
                      <a:pt x="1062" y="638"/>
                    </a:lnTo>
                    <a:lnTo>
                      <a:pt x="776" y="1134"/>
                    </a:lnTo>
                    <a:lnTo>
                      <a:pt x="37" y="1134"/>
                    </a:lnTo>
                    <a:lnTo>
                      <a:pt x="0" y="1071"/>
                    </a:lnTo>
                  </a:path>
                </a:pathLst>
              </a:custGeom>
              <a:noFill/>
              <a:ln w="60325" cap="rnd">
                <a:solidFill>
                  <a:schemeClr val="accent2"/>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grpSp>
        <p:sp>
          <p:nvSpPr>
            <p:cNvPr id="10" name="Freeform 8"/>
            <p:cNvSpPr/>
            <p:nvPr/>
          </p:nvSpPr>
          <p:spPr bwMode="auto">
            <a:xfrm rot="3600000" flipV="1">
              <a:off x="5508209" y="5041140"/>
              <a:ext cx="1466353" cy="657605"/>
            </a:xfrm>
            <a:custGeom>
              <a:avLst/>
              <a:gdLst>
                <a:gd name="T0" fmla="*/ 0 w 1106"/>
                <a:gd name="T1" fmla="*/ 0 h 496"/>
                <a:gd name="T2" fmla="*/ 286 w 1106"/>
                <a:gd name="T3" fmla="*/ 496 h 496"/>
                <a:gd name="T4" fmla="*/ 1025 w 1106"/>
                <a:gd name="T5" fmla="*/ 496 h 496"/>
                <a:gd name="T6" fmla="*/ 1106 w 1106"/>
                <a:gd name="T7" fmla="*/ 357 h 496"/>
              </a:gdLst>
              <a:ahLst/>
              <a:cxnLst>
                <a:cxn ang="0">
                  <a:pos x="T0" y="T1"/>
                </a:cxn>
                <a:cxn ang="0">
                  <a:pos x="T2" y="T3"/>
                </a:cxn>
                <a:cxn ang="0">
                  <a:pos x="T4" y="T5"/>
                </a:cxn>
                <a:cxn ang="0">
                  <a:pos x="T6" y="T7"/>
                </a:cxn>
              </a:cxnLst>
              <a:rect l="0" t="0" r="r" b="b"/>
              <a:pathLst>
                <a:path w="1106" h="496">
                  <a:moveTo>
                    <a:pt x="0" y="0"/>
                  </a:moveTo>
                  <a:lnTo>
                    <a:pt x="286" y="496"/>
                  </a:lnTo>
                  <a:lnTo>
                    <a:pt x="1025" y="496"/>
                  </a:lnTo>
                  <a:lnTo>
                    <a:pt x="1106" y="357"/>
                  </a:lnTo>
                </a:path>
              </a:pathLst>
            </a:custGeom>
            <a:noFill/>
            <a:ln w="60325" cap="rnd">
              <a:solidFill>
                <a:schemeClr val="accent2"/>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sp>
          <p:nvSpPr>
            <p:cNvPr id="15" name="Freeform 5"/>
            <p:cNvSpPr/>
            <p:nvPr/>
          </p:nvSpPr>
          <p:spPr bwMode="auto">
            <a:xfrm rot="3600000" flipH="1">
              <a:off x="6460363" y="2544287"/>
              <a:ext cx="1746101" cy="1565790"/>
            </a:xfrm>
            <a:custGeom>
              <a:avLst/>
              <a:gdLst>
                <a:gd name="T0" fmla="*/ 316 w 1317"/>
                <a:gd name="T1" fmla="*/ 0 h 1181"/>
                <a:gd name="T2" fmla="*/ 0 w 1317"/>
                <a:gd name="T3" fmla="*/ 548 h 1181"/>
                <a:gd name="T4" fmla="*/ 364 w 1317"/>
                <a:gd name="T5" fmla="*/ 1181 h 1181"/>
                <a:gd name="T6" fmla="*/ 659 w 1317"/>
                <a:gd name="T7" fmla="*/ 1181 h 1181"/>
                <a:gd name="T8" fmla="*/ 953 w 1317"/>
                <a:gd name="T9" fmla="*/ 1181 h 1181"/>
                <a:gd name="T10" fmla="*/ 1317 w 1317"/>
                <a:gd name="T11" fmla="*/ 548 h 1181"/>
                <a:gd name="T12" fmla="*/ 1280 w 1317"/>
                <a:gd name="T13" fmla="*/ 484 h 1181"/>
              </a:gdLst>
              <a:ahLst/>
              <a:cxnLst>
                <a:cxn ang="0">
                  <a:pos x="T0" y="T1"/>
                </a:cxn>
                <a:cxn ang="0">
                  <a:pos x="T2" y="T3"/>
                </a:cxn>
                <a:cxn ang="0">
                  <a:pos x="T4" y="T5"/>
                </a:cxn>
                <a:cxn ang="0">
                  <a:pos x="T6" y="T7"/>
                </a:cxn>
                <a:cxn ang="0">
                  <a:pos x="T8" y="T9"/>
                </a:cxn>
                <a:cxn ang="0">
                  <a:pos x="T10" y="T11"/>
                </a:cxn>
                <a:cxn ang="0">
                  <a:pos x="T12" y="T13"/>
                </a:cxn>
              </a:cxnLst>
              <a:rect l="0" t="0" r="r" b="b"/>
              <a:pathLst>
                <a:path w="1317" h="1181">
                  <a:moveTo>
                    <a:pt x="316" y="0"/>
                  </a:moveTo>
                  <a:lnTo>
                    <a:pt x="0" y="548"/>
                  </a:lnTo>
                  <a:lnTo>
                    <a:pt x="364" y="1181"/>
                  </a:lnTo>
                  <a:lnTo>
                    <a:pt x="659" y="1181"/>
                  </a:lnTo>
                  <a:lnTo>
                    <a:pt x="953" y="1181"/>
                  </a:lnTo>
                  <a:lnTo>
                    <a:pt x="1317" y="548"/>
                  </a:lnTo>
                  <a:lnTo>
                    <a:pt x="1280" y="484"/>
                  </a:lnTo>
                </a:path>
              </a:pathLst>
            </a:custGeom>
            <a:noFill/>
            <a:ln w="60325" cap="rnd">
              <a:solidFill>
                <a:schemeClr val="accent1"/>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sp>
          <p:nvSpPr>
            <p:cNvPr id="16" name="Freeform 10"/>
            <p:cNvSpPr/>
            <p:nvPr/>
          </p:nvSpPr>
          <p:spPr bwMode="auto">
            <a:xfrm rot="3600000" flipH="1">
              <a:off x="6577893" y="3988371"/>
              <a:ext cx="1408017" cy="1503476"/>
            </a:xfrm>
            <a:custGeom>
              <a:avLst/>
              <a:gdLst>
                <a:gd name="T0" fmla="*/ 65 w 1062"/>
                <a:gd name="T1" fmla="*/ 0 h 1134"/>
                <a:gd name="T2" fmla="*/ 690 w 1062"/>
                <a:gd name="T3" fmla="*/ 0 h 1134"/>
                <a:gd name="T4" fmla="*/ 1062 w 1062"/>
                <a:gd name="T5" fmla="*/ 638 h 1134"/>
                <a:gd name="T6" fmla="*/ 776 w 1062"/>
                <a:gd name="T7" fmla="*/ 1134 h 1134"/>
                <a:gd name="T8" fmla="*/ 37 w 1062"/>
                <a:gd name="T9" fmla="*/ 1134 h 1134"/>
                <a:gd name="T10" fmla="*/ 0 w 1062"/>
                <a:gd name="T11" fmla="*/ 1071 h 1134"/>
              </a:gdLst>
              <a:ahLst/>
              <a:cxnLst>
                <a:cxn ang="0">
                  <a:pos x="T0" y="T1"/>
                </a:cxn>
                <a:cxn ang="0">
                  <a:pos x="T2" y="T3"/>
                </a:cxn>
                <a:cxn ang="0">
                  <a:pos x="T4" y="T5"/>
                </a:cxn>
                <a:cxn ang="0">
                  <a:pos x="T6" y="T7"/>
                </a:cxn>
                <a:cxn ang="0">
                  <a:pos x="T8" y="T9"/>
                </a:cxn>
                <a:cxn ang="0">
                  <a:pos x="T10" y="T11"/>
                </a:cxn>
              </a:cxnLst>
              <a:rect l="0" t="0" r="r" b="b"/>
              <a:pathLst>
                <a:path w="1062" h="1134">
                  <a:moveTo>
                    <a:pt x="65" y="0"/>
                  </a:moveTo>
                  <a:lnTo>
                    <a:pt x="690" y="0"/>
                  </a:lnTo>
                  <a:lnTo>
                    <a:pt x="1062" y="638"/>
                  </a:lnTo>
                  <a:lnTo>
                    <a:pt x="776" y="1134"/>
                  </a:lnTo>
                  <a:lnTo>
                    <a:pt x="37" y="1134"/>
                  </a:lnTo>
                  <a:lnTo>
                    <a:pt x="0" y="1071"/>
                  </a:lnTo>
                </a:path>
              </a:pathLst>
            </a:custGeom>
            <a:noFill/>
            <a:ln w="60325" cap="rnd">
              <a:solidFill>
                <a:schemeClr val="accent1"/>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sp>
          <p:nvSpPr>
            <p:cNvPr id="17" name="Freeform 29"/>
            <p:cNvSpPr>
              <a:spLocks noEditPoints="1"/>
            </p:cNvSpPr>
            <p:nvPr/>
          </p:nvSpPr>
          <p:spPr bwMode="auto">
            <a:xfrm>
              <a:off x="7190747" y="2975517"/>
              <a:ext cx="479589" cy="514168"/>
            </a:xfrm>
            <a:custGeom>
              <a:avLst/>
              <a:gdLst>
                <a:gd name="T0" fmla="*/ 2558 w 3187"/>
                <a:gd name="T1" fmla="*/ 2917 h 3426"/>
                <a:gd name="T2" fmla="*/ 2525 w 3187"/>
                <a:gd name="T3" fmla="*/ 3108 h 3426"/>
                <a:gd name="T4" fmla="*/ 2672 w 3187"/>
                <a:gd name="T5" fmla="*/ 3232 h 3426"/>
                <a:gd name="T6" fmla="*/ 2855 w 3187"/>
                <a:gd name="T7" fmla="*/ 3166 h 3426"/>
                <a:gd name="T8" fmla="*/ 2888 w 3187"/>
                <a:gd name="T9" fmla="*/ 2973 h 3426"/>
                <a:gd name="T10" fmla="*/ 2741 w 3187"/>
                <a:gd name="T11" fmla="*/ 2850 h 3426"/>
                <a:gd name="T12" fmla="*/ 1063 w 3187"/>
                <a:gd name="T13" fmla="*/ 2893 h 3426"/>
                <a:gd name="T14" fmla="*/ 997 w 3187"/>
                <a:gd name="T15" fmla="*/ 3075 h 3426"/>
                <a:gd name="T16" fmla="*/ 1120 w 3187"/>
                <a:gd name="T17" fmla="*/ 3222 h 3426"/>
                <a:gd name="T18" fmla="*/ 1313 w 3187"/>
                <a:gd name="T19" fmla="*/ 3189 h 3426"/>
                <a:gd name="T20" fmla="*/ 1378 w 3187"/>
                <a:gd name="T21" fmla="*/ 3006 h 3426"/>
                <a:gd name="T22" fmla="*/ 1255 w 3187"/>
                <a:gd name="T23" fmla="*/ 2860 h 3426"/>
                <a:gd name="T24" fmla="*/ 722 w 3187"/>
                <a:gd name="T25" fmla="*/ 1936 h 3426"/>
                <a:gd name="T26" fmla="*/ 872 w 3187"/>
                <a:gd name="T27" fmla="*/ 2062 h 3426"/>
                <a:gd name="T28" fmla="*/ 2926 w 3187"/>
                <a:gd name="T29" fmla="*/ 2018 h 3426"/>
                <a:gd name="T30" fmla="*/ 2997 w 3187"/>
                <a:gd name="T31" fmla="*/ 1154 h 3426"/>
                <a:gd name="T32" fmla="*/ 656 w 3187"/>
                <a:gd name="T33" fmla="*/ 229 h 3426"/>
                <a:gd name="T34" fmla="*/ 668 w 3187"/>
                <a:gd name="T35" fmla="*/ 236 h 3426"/>
                <a:gd name="T36" fmla="*/ 680 w 3187"/>
                <a:gd name="T37" fmla="*/ 245 h 3426"/>
                <a:gd name="T38" fmla="*/ 694 w 3187"/>
                <a:gd name="T39" fmla="*/ 263 h 3426"/>
                <a:gd name="T40" fmla="*/ 700 w 3187"/>
                <a:gd name="T41" fmla="*/ 272 h 3426"/>
                <a:gd name="T42" fmla="*/ 704 w 3187"/>
                <a:gd name="T43" fmla="*/ 281 h 3426"/>
                <a:gd name="T44" fmla="*/ 707 w 3187"/>
                <a:gd name="T45" fmla="*/ 294 h 3426"/>
                <a:gd name="T46" fmla="*/ 710 w 3187"/>
                <a:gd name="T47" fmla="*/ 308 h 3426"/>
                <a:gd name="T48" fmla="*/ 3109 w 3187"/>
                <a:gd name="T49" fmla="*/ 979 h 3426"/>
                <a:gd name="T50" fmla="*/ 3119 w 3187"/>
                <a:gd name="T51" fmla="*/ 981 h 3426"/>
                <a:gd name="T52" fmla="*/ 3139 w 3187"/>
                <a:gd name="T53" fmla="*/ 990 h 3426"/>
                <a:gd name="T54" fmla="*/ 3151 w 3187"/>
                <a:gd name="T55" fmla="*/ 998 h 3426"/>
                <a:gd name="T56" fmla="*/ 3161 w 3187"/>
                <a:gd name="T57" fmla="*/ 1005 h 3426"/>
                <a:gd name="T58" fmla="*/ 3166 w 3187"/>
                <a:gd name="T59" fmla="*/ 1012 h 3426"/>
                <a:gd name="T60" fmla="*/ 3172 w 3187"/>
                <a:gd name="T61" fmla="*/ 1022 h 3426"/>
                <a:gd name="T62" fmla="*/ 3180 w 3187"/>
                <a:gd name="T63" fmla="*/ 1035 h 3426"/>
                <a:gd name="T64" fmla="*/ 3185 w 3187"/>
                <a:gd name="T65" fmla="*/ 1049 h 3426"/>
                <a:gd name="T66" fmla="*/ 3187 w 3187"/>
                <a:gd name="T67" fmla="*/ 1060 h 3426"/>
                <a:gd name="T68" fmla="*/ 3161 w 3187"/>
                <a:gd name="T69" fmla="*/ 2007 h 3426"/>
                <a:gd name="T70" fmla="*/ 2981 w 3187"/>
                <a:gd name="T71" fmla="*/ 2210 h 3426"/>
                <a:gd name="T72" fmla="*/ 865 w 3187"/>
                <a:gd name="T73" fmla="*/ 2253 h 3426"/>
                <a:gd name="T74" fmla="*/ 712 w 3187"/>
                <a:gd name="T75" fmla="*/ 2495 h 3426"/>
                <a:gd name="T76" fmla="*/ 838 w 3187"/>
                <a:gd name="T77" fmla="*/ 2646 h 3426"/>
                <a:gd name="T78" fmla="*/ 2844 w 3187"/>
                <a:gd name="T79" fmla="*/ 2683 h 3426"/>
                <a:gd name="T80" fmla="*/ 3045 w 3187"/>
                <a:gd name="T81" fmla="*/ 2862 h 3426"/>
                <a:gd name="T82" fmla="*/ 3078 w 3187"/>
                <a:gd name="T83" fmla="*/ 3136 h 3426"/>
                <a:gd name="T84" fmla="*/ 2925 w 3187"/>
                <a:gd name="T85" fmla="*/ 3356 h 3426"/>
                <a:gd name="T86" fmla="*/ 2657 w 3187"/>
                <a:gd name="T87" fmla="*/ 3423 h 3426"/>
                <a:gd name="T88" fmla="*/ 2418 w 3187"/>
                <a:gd name="T89" fmla="*/ 3296 h 3426"/>
                <a:gd name="T90" fmla="*/ 2321 w 3187"/>
                <a:gd name="T91" fmla="*/ 3042 h 3426"/>
                <a:gd name="T92" fmla="*/ 1518 w 3187"/>
                <a:gd name="T93" fmla="*/ 2848 h 3426"/>
                <a:gd name="T94" fmla="*/ 1568 w 3187"/>
                <a:gd name="T95" fmla="*/ 3090 h 3426"/>
                <a:gd name="T96" fmla="*/ 1442 w 3187"/>
                <a:gd name="T97" fmla="*/ 3328 h 3426"/>
                <a:gd name="T98" fmla="*/ 1187 w 3187"/>
                <a:gd name="T99" fmla="*/ 3426 h 3426"/>
                <a:gd name="T100" fmla="*/ 932 w 3187"/>
                <a:gd name="T101" fmla="*/ 3329 h 3426"/>
                <a:gd name="T102" fmla="*/ 806 w 3187"/>
                <a:gd name="T103" fmla="*/ 3090 h 3426"/>
                <a:gd name="T104" fmla="*/ 858 w 3187"/>
                <a:gd name="T105" fmla="*/ 2845 h 3426"/>
                <a:gd name="T106" fmla="*/ 617 w 3187"/>
                <a:gd name="T107" fmla="*/ 2717 h 3426"/>
                <a:gd name="T108" fmla="*/ 519 w 3187"/>
                <a:gd name="T109" fmla="*/ 2459 h 3426"/>
                <a:gd name="T110" fmla="*/ 3 w 3187"/>
                <a:gd name="T111" fmla="*/ 122 h 3426"/>
                <a:gd name="T112" fmla="*/ 49 w 3187"/>
                <a:gd name="T113" fmla="*/ 12 h 3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87" h="3426">
                  <a:moveTo>
                    <a:pt x="2707" y="2847"/>
                  </a:moveTo>
                  <a:lnTo>
                    <a:pt x="2672" y="2850"/>
                  </a:lnTo>
                  <a:lnTo>
                    <a:pt x="2639" y="2860"/>
                  </a:lnTo>
                  <a:lnTo>
                    <a:pt x="2608" y="2874"/>
                  </a:lnTo>
                  <a:lnTo>
                    <a:pt x="2582" y="2893"/>
                  </a:lnTo>
                  <a:lnTo>
                    <a:pt x="2558" y="2917"/>
                  </a:lnTo>
                  <a:lnTo>
                    <a:pt x="2539" y="2943"/>
                  </a:lnTo>
                  <a:lnTo>
                    <a:pt x="2525" y="2973"/>
                  </a:lnTo>
                  <a:lnTo>
                    <a:pt x="2515" y="3007"/>
                  </a:lnTo>
                  <a:lnTo>
                    <a:pt x="2512" y="3041"/>
                  </a:lnTo>
                  <a:lnTo>
                    <a:pt x="2515" y="3075"/>
                  </a:lnTo>
                  <a:lnTo>
                    <a:pt x="2525" y="3108"/>
                  </a:lnTo>
                  <a:lnTo>
                    <a:pt x="2539" y="3138"/>
                  </a:lnTo>
                  <a:lnTo>
                    <a:pt x="2558" y="3165"/>
                  </a:lnTo>
                  <a:lnTo>
                    <a:pt x="2582" y="3189"/>
                  </a:lnTo>
                  <a:lnTo>
                    <a:pt x="2608" y="3208"/>
                  </a:lnTo>
                  <a:lnTo>
                    <a:pt x="2639" y="3222"/>
                  </a:lnTo>
                  <a:lnTo>
                    <a:pt x="2672" y="3232"/>
                  </a:lnTo>
                  <a:lnTo>
                    <a:pt x="2707" y="3235"/>
                  </a:lnTo>
                  <a:lnTo>
                    <a:pt x="2741" y="3232"/>
                  </a:lnTo>
                  <a:lnTo>
                    <a:pt x="2773" y="3222"/>
                  </a:lnTo>
                  <a:lnTo>
                    <a:pt x="2804" y="3208"/>
                  </a:lnTo>
                  <a:lnTo>
                    <a:pt x="2831" y="3189"/>
                  </a:lnTo>
                  <a:lnTo>
                    <a:pt x="2855" y="3166"/>
                  </a:lnTo>
                  <a:lnTo>
                    <a:pt x="2874" y="3139"/>
                  </a:lnTo>
                  <a:lnTo>
                    <a:pt x="2888" y="3109"/>
                  </a:lnTo>
                  <a:lnTo>
                    <a:pt x="2898" y="3075"/>
                  </a:lnTo>
                  <a:lnTo>
                    <a:pt x="2901" y="3041"/>
                  </a:lnTo>
                  <a:lnTo>
                    <a:pt x="2898" y="3006"/>
                  </a:lnTo>
                  <a:lnTo>
                    <a:pt x="2888" y="2973"/>
                  </a:lnTo>
                  <a:lnTo>
                    <a:pt x="2874" y="2943"/>
                  </a:lnTo>
                  <a:lnTo>
                    <a:pt x="2855" y="2916"/>
                  </a:lnTo>
                  <a:lnTo>
                    <a:pt x="2831" y="2893"/>
                  </a:lnTo>
                  <a:lnTo>
                    <a:pt x="2804" y="2874"/>
                  </a:lnTo>
                  <a:lnTo>
                    <a:pt x="2773" y="2860"/>
                  </a:lnTo>
                  <a:lnTo>
                    <a:pt x="2741" y="2850"/>
                  </a:lnTo>
                  <a:lnTo>
                    <a:pt x="2707" y="2847"/>
                  </a:lnTo>
                  <a:close/>
                  <a:moveTo>
                    <a:pt x="1188" y="2847"/>
                  </a:moveTo>
                  <a:lnTo>
                    <a:pt x="1153" y="2850"/>
                  </a:lnTo>
                  <a:lnTo>
                    <a:pt x="1120" y="2860"/>
                  </a:lnTo>
                  <a:lnTo>
                    <a:pt x="1090" y="2874"/>
                  </a:lnTo>
                  <a:lnTo>
                    <a:pt x="1063" y="2893"/>
                  </a:lnTo>
                  <a:lnTo>
                    <a:pt x="1040" y="2917"/>
                  </a:lnTo>
                  <a:lnTo>
                    <a:pt x="1020" y="2943"/>
                  </a:lnTo>
                  <a:lnTo>
                    <a:pt x="1007" y="2973"/>
                  </a:lnTo>
                  <a:lnTo>
                    <a:pt x="997" y="3007"/>
                  </a:lnTo>
                  <a:lnTo>
                    <a:pt x="994" y="3041"/>
                  </a:lnTo>
                  <a:lnTo>
                    <a:pt x="997" y="3075"/>
                  </a:lnTo>
                  <a:lnTo>
                    <a:pt x="1007" y="3108"/>
                  </a:lnTo>
                  <a:lnTo>
                    <a:pt x="1020" y="3138"/>
                  </a:lnTo>
                  <a:lnTo>
                    <a:pt x="1040" y="3165"/>
                  </a:lnTo>
                  <a:lnTo>
                    <a:pt x="1063" y="3189"/>
                  </a:lnTo>
                  <a:lnTo>
                    <a:pt x="1090" y="3208"/>
                  </a:lnTo>
                  <a:lnTo>
                    <a:pt x="1120" y="3222"/>
                  </a:lnTo>
                  <a:lnTo>
                    <a:pt x="1153" y="3232"/>
                  </a:lnTo>
                  <a:lnTo>
                    <a:pt x="1188" y="3235"/>
                  </a:lnTo>
                  <a:lnTo>
                    <a:pt x="1223" y="3232"/>
                  </a:lnTo>
                  <a:lnTo>
                    <a:pt x="1255" y="3222"/>
                  </a:lnTo>
                  <a:lnTo>
                    <a:pt x="1285" y="3208"/>
                  </a:lnTo>
                  <a:lnTo>
                    <a:pt x="1313" y="3189"/>
                  </a:lnTo>
                  <a:lnTo>
                    <a:pt x="1336" y="3166"/>
                  </a:lnTo>
                  <a:lnTo>
                    <a:pt x="1355" y="3139"/>
                  </a:lnTo>
                  <a:lnTo>
                    <a:pt x="1370" y="3109"/>
                  </a:lnTo>
                  <a:lnTo>
                    <a:pt x="1378" y="3075"/>
                  </a:lnTo>
                  <a:lnTo>
                    <a:pt x="1381" y="3041"/>
                  </a:lnTo>
                  <a:lnTo>
                    <a:pt x="1378" y="3006"/>
                  </a:lnTo>
                  <a:lnTo>
                    <a:pt x="1370" y="2973"/>
                  </a:lnTo>
                  <a:lnTo>
                    <a:pt x="1355" y="2943"/>
                  </a:lnTo>
                  <a:lnTo>
                    <a:pt x="1336" y="2916"/>
                  </a:lnTo>
                  <a:lnTo>
                    <a:pt x="1313" y="2893"/>
                  </a:lnTo>
                  <a:lnTo>
                    <a:pt x="1285" y="2874"/>
                  </a:lnTo>
                  <a:lnTo>
                    <a:pt x="1255" y="2860"/>
                  </a:lnTo>
                  <a:lnTo>
                    <a:pt x="1223" y="2850"/>
                  </a:lnTo>
                  <a:lnTo>
                    <a:pt x="1188" y="2847"/>
                  </a:lnTo>
                  <a:close/>
                  <a:moveTo>
                    <a:pt x="709" y="840"/>
                  </a:moveTo>
                  <a:lnTo>
                    <a:pt x="709" y="1867"/>
                  </a:lnTo>
                  <a:lnTo>
                    <a:pt x="712" y="1903"/>
                  </a:lnTo>
                  <a:lnTo>
                    <a:pt x="722" y="1936"/>
                  </a:lnTo>
                  <a:lnTo>
                    <a:pt x="736" y="1967"/>
                  </a:lnTo>
                  <a:lnTo>
                    <a:pt x="756" y="1994"/>
                  </a:lnTo>
                  <a:lnTo>
                    <a:pt x="780" y="2018"/>
                  </a:lnTo>
                  <a:lnTo>
                    <a:pt x="807" y="2038"/>
                  </a:lnTo>
                  <a:lnTo>
                    <a:pt x="838" y="2053"/>
                  </a:lnTo>
                  <a:lnTo>
                    <a:pt x="872" y="2062"/>
                  </a:lnTo>
                  <a:lnTo>
                    <a:pt x="907" y="2065"/>
                  </a:lnTo>
                  <a:lnTo>
                    <a:pt x="2798" y="2065"/>
                  </a:lnTo>
                  <a:lnTo>
                    <a:pt x="2834" y="2062"/>
                  </a:lnTo>
                  <a:lnTo>
                    <a:pt x="2867" y="2053"/>
                  </a:lnTo>
                  <a:lnTo>
                    <a:pt x="2899" y="2038"/>
                  </a:lnTo>
                  <a:lnTo>
                    <a:pt x="2926" y="2018"/>
                  </a:lnTo>
                  <a:lnTo>
                    <a:pt x="2950" y="1994"/>
                  </a:lnTo>
                  <a:lnTo>
                    <a:pt x="2970" y="1967"/>
                  </a:lnTo>
                  <a:lnTo>
                    <a:pt x="2984" y="1936"/>
                  </a:lnTo>
                  <a:lnTo>
                    <a:pt x="2994" y="1902"/>
                  </a:lnTo>
                  <a:lnTo>
                    <a:pt x="2997" y="1866"/>
                  </a:lnTo>
                  <a:lnTo>
                    <a:pt x="2997" y="1154"/>
                  </a:lnTo>
                  <a:lnTo>
                    <a:pt x="709" y="840"/>
                  </a:lnTo>
                  <a:close/>
                  <a:moveTo>
                    <a:pt x="89" y="0"/>
                  </a:moveTo>
                  <a:lnTo>
                    <a:pt x="111" y="2"/>
                  </a:lnTo>
                  <a:lnTo>
                    <a:pt x="132" y="9"/>
                  </a:lnTo>
                  <a:lnTo>
                    <a:pt x="652" y="226"/>
                  </a:lnTo>
                  <a:lnTo>
                    <a:pt x="656" y="229"/>
                  </a:lnTo>
                  <a:lnTo>
                    <a:pt x="661" y="231"/>
                  </a:lnTo>
                  <a:lnTo>
                    <a:pt x="662" y="232"/>
                  </a:lnTo>
                  <a:lnTo>
                    <a:pt x="663" y="232"/>
                  </a:lnTo>
                  <a:lnTo>
                    <a:pt x="664" y="233"/>
                  </a:lnTo>
                  <a:lnTo>
                    <a:pt x="666" y="234"/>
                  </a:lnTo>
                  <a:lnTo>
                    <a:pt x="668" y="236"/>
                  </a:lnTo>
                  <a:lnTo>
                    <a:pt x="670" y="237"/>
                  </a:lnTo>
                  <a:lnTo>
                    <a:pt x="672" y="239"/>
                  </a:lnTo>
                  <a:lnTo>
                    <a:pt x="674" y="240"/>
                  </a:lnTo>
                  <a:lnTo>
                    <a:pt x="676" y="241"/>
                  </a:lnTo>
                  <a:lnTo>
                    <a:pt x="678" y="243"/>
                  </a:lnTo>
                  <a:lnTo>
                    <a:pt x="680" y="245"/>
                  </a:lnTo>
                  <a:lnTo>
                    <a:pt x="682" y="247"/>
                  </a:lnTo>
                  <a:lnTo>
                    <a:pt x="689" y="254"/>
                  </a:lnTo>
                  <a:lnTo>
                    <a:pt x="690" y="256"/>
                  </a:lnTo>
                  <a:lnTo>
                    <a:pt x="691" y="258"/>
                  </a:lnTo>
                  <a:lnTo>
                    <a:pt x="693" y="262"/>
                  </a:lnTo>
                  <a:lnTo>
                    <a:pt x="694" y="263"/>
                  </a:lnTo>
                  <a:lnTo>
                    <a:pt x="695" y="265"/>
                  </a:lnTo>
                  <a:lnTo>
                    <a:pt x="698" y="267"/>
                  </a:lnTo>
                  <a:lnTo>
                    <a:pt x="699" y="269"/>
                  </a:lnTo>
                  <a:lnTo>
                    <a:pt x="699" y="270"/>
                  </a:lnTo>
                  <a:lnTo>
                    <a:pt x="700" y="271"/>
                  </a:lnTo>
                  <a:lnTo>
                    <a:pt x="700" y="272"/>
                  </a:lnTo>
                  <a:lnTo>
                    <a:pt x="701" y="274"/>
                  </a:lnTo>
                  <a:lnTo>
                    <a:pt x="702" y="275"/>
                  </a:lnTo>
                  <a:lnTo>
                    <a:pt x="703" y="278"/>
                  </a:lnTo>
                  <a:lnTo>
                    <a:pt x="703" y="279"/>
                  </a:lnTo>
                  <a:lnTo>
                    <a:pt x="704" y="280"/>
                  </a:lnTo>
                  <a:lnTo>
                    <a:pt x="704" y="281"/>
                  </a:lnTo>
                  <a:lnTo>
                    <a:pt x="706" y="287"/>
                  </a:lnTo>
                  <a:lnTo>
                    <a:pt x="706" y="288"/>
                  </a:lnTo>
                  <a:lnTo>
                    <a:pt x="706" y="289"/>
                  </a:lnTo>
                  <a:lnTo>
                    <a:pt x="706" y="290"/>
                  </a:lnTo>
                  <a:lnTo>
                    <a:pt x="707" y="292"/>
                  </a:lnTo>
                  <a:lnTo>
                    <a:pt x="707" y="294"/>
                  </a:lnTo>
                  <a:lnTo>
                    <a:pt x="708" y="296"/>
                  </a:lnTo>
                  <a:lnTo>
                    <a:pt x="708" y="299"/>
                  </a:lnTo>
                  <a:lnTo>
                    <a:pt x="708" y="303"/>
                  </a:lnTo>
                  <a:lnTo>
                    <a:pt x="709" y="304"/>
                  </a:lnTo>
                  <a:lnTo>
                    <a:pt x="709" y="305"/>
                  </a:lnTo>
                  <a:lnTo>
                    <a:pt x="710" y="308"/>
                  </a:lnTo>
                  <a:lnTo>
                    <a:pt x="710" y="312"/>
                  </a:lnTo>
                  <a:lnTo>
                    <a:pt x="710" y="315"/>
                  </a:lnTo>
                  <a:lnTo>
                    <a:pt x="710" y="649"/>
                  </a:lnTo>
                  <a:lnTo>
                    <a:pt x="3105" y="979"/>
                  </a:lnTo>
                  <a:lnTo>
                    <a:pt x="3108" y="979"/>
                  </a:lnTo>
                  <a:lnTo>
                    <a:pt x="3109" y="979"/>
                  </a:lnTo>
                  <a:lnTo>
                    <a:pt x="3111" y="979"/>
                  </a:lnTo>
                  <a:lnTo>
                    <a:pt x="3112" y="979"/>
                  </a:lnTo>
                  <a:lnTo>
                    <a:pt x="3114" y="980"/>
                  </a:lnTo>
                  <a:lnTo>
                    <a:pt x="3116" y="980"/>
                  </a:lnTo>
                  <a:lnTo>
                    <a:pt x="3118" y="981"/>
                  </a:lnTo>
                  <a:lnTo>
                    <a:pt x="3119" y="981"/>
                  </a:lnTo>
                  <a:lnTo>
                    <a:pt x="3121" y="981"/>
                  </a:lnTo>
                  <a:lnTo>
                    <a:pt x="3122" y="982"/>
                  </a:lnTo>
                  <a:lnTo>
                    <a:pt x="3124" y="983"/>
                  </a:lnTo>
                  <a:lnTo>
                    <a:pt x="3126" y="983"/>
                  </a:lnTo>
                  <a:lnTo>
                    <a:pt x="3130" y="985"/>
                  </a:lnTo>
                  <a:lnTo>
                    <a:pt x="3139" y="990"/>
                  </a:lnTo>
                  <a:lnTo>
                    <a:pt x="3141" y="992"/>
                  </a:lnTo>
                  <a:lnTo>
                    <a:pt x="3144" y="993"/>
                  </a:lnTo>
                  <a:lnTo>
                    <a:pt x="3145" y="994"/>
                  </a:lnTo>
                  <a:lnTo>
                    <a:pt x="3147" y="995"/>
                  </a:lnTo>
                  <a:lnTo>
                    <a:pt x="3149" y="996"/>
                  </a:lnTo>
                  <a:lnTo>
                    <a:pt x="3151" y="998"/>
                  </a:lnTo>
                  <a:lnTo>
                    <a:pt x="3152" y="999"/>
                  </a:lnTo>
                  <a:lnTo>
                    <a:pt x="3153" y="1000"/>
                  </a:lnTo>
                  <a:lnTo>
                    <a:pt x="3154" y="1001"/>
                  </a:lnTo>
                  <a:lnTo>
                    <a:pt x="3159" y="1004"/>
                  </a:lnTo>
                  <a:lnTo>
                    <a:pt x="3160" y="1005"/>
                  </a:lnTo>
                  <a:lnTo>
                    <a:pt x="3161" y="1005"/>
                  </a:lnTo>
                  <a:lnTo>
                    <a:pt x="3161" y="1007"/>
                  </a:lnTo>
                  <a:lnTo>
                    <a:pt x="3162" y="1008"/>
                  </a:lnTo>
                  <a:lnTo>
                    <a:pt x="3163" y="1009"/>
                  </a:lnTo>
                  <a:lnTo>
                    <a:pt x="3164" y="1010"/>
                  </a:lnTo>
                  <a:lnTo>
                    <a:pt x="3165" y="1011"/>
                  </a:lnTo>
                  <a:lnTo>
                    <a:pt x="3166" y="1012"/>
                  </a:lnTo>
                  <a:lnTo>
                    <a:pt x="3167" y="1013"/>
                  </a:lnTo>
                  <a:lnTo>
                    <a:pt x="3168" y="1016"/>
                  </a:lnTo>
                  <a:lnTo>
                    <a:pt x="3169" y="1017"/>
                  </a:lnTo>
                  <a:lnTo>
                    <a:pt x="3169" y="1018"/>
                  </a:lnTo>
                  <a:lnTo>
                    <a:pt x="3171" y="1020"/>
                  </a:lnTo>
                  <a:lnTo>
                    <a:pt x="3172" y="1022"/>
                  </a:lnTo>
                  <a:lnTo>
                    <a:pt x="3173" y="1023"/>
                  </a:lnTo>
                  <a:lnTo>
                    <a:pt x="3174" y="1025"/>
                  </a:lnTo>
                  <a:lnTo>
                    <a:pt x="3176" y="1029"/>
                  </a:lnTo>
                  <a:lnTo>
                    <a:pt x="3177" y="1031"/>
                  </a:lnTo>
                  <a:lnTo>
                    <a:pt x="3179" y="1033"/>
                  </a:lnTo>
                  <a:lnTo>
                    <a:pt x="3180" y="1035"/>
                  </a:lnTo>
                  <a:lnTo>
                    <a:pt x="3181" y="1037"/>
                  </a:lnTo>
                  <a:lnTo>
                    <a:pt x="3182" y="1040"/>
                  </a:lnTo>
                  <a:lnTo>
                    <a:pt x="3183" y="1042"/>
                  </a:lnTo>
                  <a:lnTo>
                    <a:pt x="3183" y="1044"/>
                  </a:lnTo>
                  <a:lnTo>
                    <a:pt x="3184" y="1046"/>
                  </a:lnTo>
                  <a:lnTo>
                    <a:pt x="3185" y="1049"/>
                  </a:lnTo>
                  <a:lnTo>
                    <a:pt x="3185" y="1051"/>
                  </a:lnTo>
                  <a:lnTo>
                    <a:pt x="3186" y="1053"/>
                  </a:lnTo>
                  <a:lnTo>
                    <a:pt x="3186" y="1055"/>
                  </a:lnTo>
                  <a:lnTo>
                    <a:pt x="3186" y="1057"/>
                  </a:lnTo>
                  <a:lnTo>
                    <a:pt x="3187" y="1058"/>
                  </a:lnTo>
                  <a:lnTo>
                    <a:pt x="3187" y="1060"/>
                  </a:lnTo>
                  <a:lnTo>
                    <a:pt x="3187" y="1062"/>
                  </a:lnTo>
                  <a:lnTo>
                    <a:pt x="3187" y="1065"/>
                  </a:lnTo>
                  <a:lnTo>
                    <a:pt x="3187" y="1867"/>
                  </a:lnTo>
                  <a:lnTo>
                    <a:pt x="3184" y="1915"/>
                  </a:lnTo>
                  <a:lnTo>
                    <a:pt x="3175" y="1962"/>
                  </a:lnTo>
                  <a:lnTo>
                    <a:pt x="3161" y="2007"/>
                  </a:lnTo>
                  <a:lnTo>
                    <a:pt x="3142" y="2050"/>
                  </a:lnTo>
                  <a:lnTo>
                    <a:pt x="3117" y="2088"/>
                  </a:lnTo>
                  <a:lnTo>
                    <a:pt x="3089" y="2125"/>
                  </a:lnTo>
                  <a:lnTo>
                    <a:pt x="3056" y="2157"/>
                  </a:lnTo>
                  <a:lnTo>
                    <a:pt x="3020" y="2185"/>
                  </a:lnTo>
                  <a:lnTo>
                    <a:pt x="2981" y="2210"/>
                  </a:lnTo>
                  <a:lnTo>
                    <a:pt x="2938" y="2229"/>
                  </a:lnTo>
                  <a:lnTo>
                    <a:pt x="2893" y="2244"/>
                  </a:lnTo>
                  <a:lnTo>
                    <a:pt x="2846" y="2252"/>
                  </a:lnTo>
                  <a:lnTo>
                    <a:pt x="2798" y="2255"/>
                  </a:lnTo>
                  <a:lnTo>
                    <a:pt x="907" y="2255"/>
                  </a:lnTo>
                  <a:lnTo>
                    <a:pt x="865" y="2253"/>
                  </a:lnTo>
                  <a:lnTo>
                    <a:pt x="823" y="2247"/>
                  </a:lnTo>
                  <a:lnTo>
                    <a:pt x="783" y="2235"/>
                  </a:lnTo>
                  <a:lnTo>
                    <a:pt x="745" y="2221"/>
                  </a:lnTo>
                  <a:lnTo>
                    <a:pt x="709" y="2202"/>
                  </a:lnTo>
                  <a:lnTo>
                    <a:pt x="709" y="2459"/>
                  </a:lnTo>
                  <a:lnTo>
                    <a:pt x="712" y="2495"/>
                  </a:lnTo>
                  <a:lnTo>
                    <a:pt x="722" y="2528"/>
                  </a:lnTo>
                  <a:lnTo>
                    <a:pt x="736" y="2559"/>
                  </a:lnTo>
                  <a:lnTo>
                    <a:pt x="756" y="2588"/>
                  </a:lnTo>
                  <a:lnTo>
                    <a:pt x="780" y="2612"/>
                  </a:lnTo>
                  <a:lnTo>
                    <a:pt x="807" y="2630"/>
                  </a:lnTo>
                  <a:lnTo>
                    <a:pt x="838" y="2646"/>
                  </a:lnTo>
                  <a:lnTo>
                    <a:pt x="872" y="2655"/>
                  </a:lnTo>
                  <a:lnTo>
                    <a:pt x="907" y="2658"/>
                  </a:lnTo>
                  <a:lnTo>
                    <a:pt x="2705" y="2658"/>
                  </a:lnTo>
                  <a:lnTo>
                    <a:pt x="2754" y="2661"/>
                  </a:lnTo>
                  <a:lnTo>
                    <a:pt x="2801" y="2670"/>
                  </a:lnTo>
                  <a:lnTo>
                    <a:pt x="2844" y="2683"/>
                  </a:lnTo>
                  <a:lnTo>
                    <a:pt x="2886" y="2703"/>
                  </a:lnTo>
                  <a:lnTo>
                    <a:pt x="2925" y="2727"/>
                  </a:lnTo>
                  <a:lnTo>
                    <a:pt x="2960" y="2755"/>
                  </a:lnTo>
                  <a:lnTo>
                    <a:pt x="2993" y="2787"/>
                  </a:lnTo>
                  <a:lnTo>
                    <a:pt x="3021" y="2823"/>
                  </a:lnTo>
                  <a:lnTo>
                    <a:pt x="3045" y="2862"/>
                  </a:lnTo>
                  <a:lnTo>
                    <a:pt x="3064" y="2903"/>
                  </a:lnTo>
                  <a:lnTo>
                    <a:pt x="3078" y="2947"/>
                  </a:lnTo>
                  <a:lnTo>
                    <a:pt x="3087" y="2994"/>
                  </a:lnTo>
                  <a:lnTo>
                    <a:pt x="3090" y="3042"/>
                  </a:lnTo>
                  <a:lnTo>
                    <a:pt x="3087" y="3090"/>
                  </a:lnTo>
                  <a:lnTo>
                    <a:pt x="3078" y="3136"/>
                  </a:lnTo>
                  <a:lnTo>
                    <a:pt x="3064" y="3180"/>
                  </a:lnTo>
                  <a:lnTo>
                    <a:pt x="3045" y="3221"/>
                  </a:lnTo>
                  <a:lnTo>
                    <a:pt x="3021" y="3261"/>
                  </a:lnTo>
                  <a:lnTo>
                    <a:pt x="2993" y="3296"/>
                  </a:lnTo>
                  <a:lnTo>
                    <a:pt x="2960" y="3328"/>
                  </a:lnTo>
                  <a:lnTo>
                    <a:pt x="2925" y="3356"/>
                  </a:lnTo>
                  <a:lnTo>
                    <a:pt x="2886" y="3380"/>
                  </a:lnTo>
                  <a:lnTo>
                    <a:pt x="2844" y="3400"/>
                  </a:lnTo>
                  <a:lnTo>
                    <a:pt x="2801" y="3413"/>
                  </a:lnTo>
                  <a:lnTo>
                    <a:pt x="2754" y="3423"/>
                  </a:lnTo>
                  <a:lnTo>
                    <a:pt x="2705" y="3426"/>
                  </a:lnTo>
                  <a:lnTo>
                    <a:pt x="2657" y="3423"/>
                  </a:lnTo>
                  <a:lnTo>
                    <a:pt x="2612" y="3413"/>
                  </a:lnTo>
                  <a:lnTo>
                    <a:pt x="2568" y="3400"/>
                  </a:lnTo>
                  <a:lnTo>
                    <a:pt x="2526" y="3380"/>
                  </a:lnTo>
                  <a:lnTo>
                    <a:pt x="2486" y="3357"/>
                  </a:lnTo>
                  <a:lnTo>
                    <a:pt x="2451" y="3329"/>
                  </a:lnTo>
                  <a:lnTo>
                    <a:pt x="2418" y="3296"/>
                  </a:lnTo>
                  <a:lnTo>
                    <a:pt x="2390" y="3261"/>
                  </a:lnTo>
                  <a:lnTo>
                    <a:pt x="2367" y="3222"/>
                  </a:lnTo>
                  <a:lnTo>
                    <a:pt x="2347" y="3181"/>
                  </a:lnTo>
                  <a:lnTo>
                    <a:pt x="2334" y="3136"/>
                  </a:lnTo>
                  <a:lnTo>
                    <a:pt x="2324" y="3090"/>
                  </a:lnTo>
                  <a:lnTo>
                    <a:pt x="2321" y="3042"/>
                  </a:lnTo>
                  <a:lnTo>
                    <a:pt x="2323" y="3000"/>
                  </a:lnTo>
                  <a:lnTo>
                    <a:pt x="2331" y="2960"/>
                  </a:lnTo>
                  <a:lnTo>
                    <a:pt x="2341" y="2920"/>
                  </a:lnTo>
                  <a:lnTo>
                    <a:pt x="2356" y="2884"/>
                  </a:lnTo>
                  <a:lnTo>
                    <a:pt x="2374" y="2848"/>
                  </a:lnTo>
                  <a:lnTo>
                    <a:pt x="1518" y="2848"/>
                  </a:lnTo>
                  <a:lnTo>
                    <a:pt x="1537" y="2883"/>
                  </a:lnTo>
                  <a:lnTo>
                    <a:pt x="1552" y="2920"/>
                  </a:lnTo>
                  <a:lnTo>
                    <a:pt x="1562" y="2960"/>
                  </a:lnTo>
                  <a:lnTo>
                    <a:pt x="1569" y="3000"/>
                  </a:lnTo>
                  <a:lnTo>
                    <a:pt x="1572" y="3042"/>
                  </a:lnTo>
                  <a:lnTo>
                    <a:pt x="1568" y="3090"/>
                  </a:lnTo>
                  <a:lnTo>
                    <a:pt x="1560" y="3136"/>
                  </a:lnTo>
                  <a:lnTo>
                    <a:pt x="1545" y="3180"/>
                  </a:lnTo>
                  <a:lnTo>
                    <a:pt x="1527" y="3221"/>
                  </a:lnTo>
                  <a:lnTo>
                    <a:pt x="1503" y="3261"/>
                  </a:lnTo>
                  <a:lnTo>
                    <a:pt x="1474" y="3296"/>
                  </a:lnTo>
                  <a:lnTo>
                    <a:pt x="1442" y="3328"/>
                  </a:lnTo>
                  <a:lnTo>
                    <a:pt x="1407" y="3356"/>
                  </a:lnTo>
                  <a:lnTo>
                    <a:pt x="1368" y="3380"/>
                  </a:lnTo>
                  <a:lnTo>
                    <a:pt x="1326" y="3400"/>
                  </a:lnTo>
                  <a:lnTo>
                    <a:pt x="1281" y="3413"/>
                  </a:lnTo>
                  <a:lnTo>
                    <a:pt x="1235" y="3423"/>
                  </a:lnTo>
                  <a:lnTo>
                    <a:pt x="1187" y="3426"/>
                  </a:lnTo>
                  <a:lnTo>
                    <a:pt x="1139" y="3423"/>
                  </a:lnTo>
                  <a:lnTo>
                    <a:pt x="1092" y="3413"/>
                  </a:lnTo>
                  <a:lnTo>
                    <a:pt x="1048" y="3400"/>
                  </a:lnTo>
                  <a:lnTo>
                    <a:pt x="1007" y="3380"/>
                  </a:lnTo>
                  <a:lnTo>
                    <a:pt x="968" y="3357"/>
                  </a:lnTo>
                  <a:lnTo>
                    <a:pt x="932" y="3329"/>
                  </a:lnTo>
                  <a:lnTo>
                    <a:pt x="900" y="3296"/>
                  </a:lnTo>
                  <a:lnTo>
                    <a:pt x="872" y="3261"/>
                  </a:lnTo>
                  <a:lnTo>
                    <a:pt x="848" y="3222"/>
                  </a:lnTo>
                  <a:lnTo>
                    <a:pt x="829" y="3181"/>
                  </a:lnTo>
                  <a:lnTo>
                    <a:pt x="814" y="3136"/>
                  </a:lnTo>
                  <a:lnTo>
                    <a:pt x="806" y="3090"/>
                  </a:lnTo>
                  <a:lnTo>
                    <a:pt x="803" y="3042"/>
                  </a:lnTo>
                  <a:lnTo>
                    <a:pt x="805" y="2999"/>
                  </a:lnTo>
                  <a:lnTo>
                    <a:pt x="812" y="2958"/>
                  </a:lnTo>
                  <a:lnTo>
                    <a:pt x="824" y="2918"/>
                  </a:lnTo>
                  <a:lnTo>
                    <a:pt x="838" y="2880"/>
                  </a:lnTo>
                  <a:lnTo>
                    <a:pt x="858" y="2845"/>
                  </a:lnTo>
                  <a:lnTo>
                    <a:pt x="811" y="2836"/>
                  </a:lnTo>
                  <a:lnTo>
                    <a:pt x="766" y="2821"/>
                  </a:lnTo>
                  <a:lnTo>
                    <a:pt x="725" y="2801"/>
                  </a:lnTo>
                  <a:lnTo>
                    <a:pt x="685" y="2777"/>
                  </a:lnTo>
                  <a:lnTo>
                    <a:pt x="649" y="2749"/>
                  </a:lnTo>
                  <a:lnTo>
                    <a:pt x="617" y="2717"/>
                  </a:lnTo>
                  <a:lnTo>
                    <a:pt x="588" y="2680"/>
                  </a:lnTo>
                  <a:lnTo>
                    <a:pt x="564" y="2642"/>
                  </a:lnTo>
                  <a:lnTo>
                    <a:pt x="545" y="2599"/>
                  </a:lnTo>
                  <a:lnTo>
                    <a:pt x="530" y="2555"/>
                  </a:lnTo>
                  <a:lnTo>
                    <a:pt x="522" y="2508"/>
                  </a:lnTo>
                  <a:lnTo>
                    <a:pt x="519" y="2459"/>
                  </a:lnTo>
                  <a:lnTo>
                    <a:pt x="519" y="378"/>
                  </a:lnTo>
                  <a:lnTo>
                    <a:pt x="57" y="184"/>
                  </a:lnTo>
                  <a:lnTo>
                    <a:pt x="39" y="172"/>
                  </a:lnTo>
                  <a:lnTo>
                    <a:pt x="23" y="159"/>
                  </a:lnTo>
                  <a:lnTo>
                    <a:pt x="10" y="141"/>
                  </a:lnTo>
                  <a:lnTo>
                    <a:pt x="3" y="122"/>
                  </a:lnTo>
                  <a:lnTo>
                    <a:pt x="0" y="101"/>
                  </a:lnTo>
                  <a:lnTo>
                    <a:pt x="1" y="79"/>
                  </a:lnTo>
                  <a:lnTo>
                    <a:pt x="7" y="59"/>
                  </a:lnTo>
                  <a:lnTo>
                    <a:pt x="18" y="40"/>
                  </a:lnTo>
                  <a:lnTo>
                    <a:pt x="32" y="24"/>
                  </a:lnTo>
                  <a:lnTo>
                    <a:pt x="49" y="12"/>
                  </a:lnTo>
                  <a:lnTo>
                    <a:pt x="69" y="4"/>
                  </a:lnTo>
                  <a:lnTo>
                    <a:pt x="89" y="0"/>
                  </a:lnTo>
                  <a:close/>
                </a:path>
              </a:pathLst>
            </a:custGeom>
            <a:solidFill>
              <a:schemeClr val="accent1"/>
            </a:solidFill>
            <a:ln w="0">
              <a:noFill/>
              <a:prstDash val="solid"/>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sp>
          <p:nvSpPr>
            <p:cNvPr id="18" name="Freeform 96"/>
            <p:cNvSpPr>
              <a:spLocks noEditPoints="1"/>
            </p:cNvSpPr>
            <p:nvPr/>
          </p:nvSpPr>
          <p:spPr bwMode="auto">
            <a:xfrm>
              <a:off x="5587625" y="3764778"/>
              <a:ext cx="751238" cy="683565"/>
            </a:xfrm>
            <a:custGeom>
              <a:avLst/>
              <a:gdLst>
                <a:gd name="T0" fmla="*/ 3207 w 3622"/>
                <a:gd name="T1" fmla="*/ 511 h 3301"/>
                <a:gd name="T2" fmla="*/ 1450 w 3622"/>
                <a:gd name="T3" fmla="*/ 2102 h 3301"/>
                <a:gd name="T4" fmla="*/ 2025 w 3622"/>
                <a:gd name="T5" fmla="*/ 2996 h 3301"/>
                <a:gd name="T6" fmla="*/ 3207 w 3622"/>
                <a:gd name="T7" fmla="*/ 511 h 3301"/>
                <a:gd name="T8" fmla="*/ 3048 w 3622"/>
                <a:gd name="T9" fmla="*/ 386 h 3301"/>
                <a:gd name="T10" fmla="*/ 337 w 3622"/>
                <a:gd name="T11" fmla="*/ 1470 h 3301"/>
                <a:gd name="T12" fmla="*/ 1301 w 3622"/>
                <a:gd name="T13" fmla="*/ 1969 h 3301"/>
                <a:gd name="T14" fmla="*/ 3048 w 3622"/>
                <a:gd name="T15" fmla="*/ 386 h 3301"/>
                <a:gd name="T16" fmla="*/ 3517 w 3622"/>
                <a:gd name="T17" fmla="*/ 0 h 3301"/>
                <a:gd name="T18" fmla="*/ 3538 w 3622"/>
                <a:gd name="T19" fmla="*/ 2 h 3301"/>
                <a:gd name="T20" fmla="*/ 3557 w 3622"/>
                <a:gd name="T21" fmla="*/ 7 h 3301"/>
                <a:gd name="T22" fmla="*/ 3575 w 3622"/>
                <a:gd name="T23" fmla="*/ 16 h 3301"/>
                <a:gd name="T24" fmla="*/ 3592 w 3622"/>
                <a:gd name="T25" fmla="*/ 28 h 3301"/>
                <a:gd name="T26" fmla="*/ 3605 w 3622"/>
                <a:gd name="T27" fmla="*/ 43 h 3301"/>
                <a:gd name="T28" fmla="*/ 3615 w 3622"/>
                <a:gd name="T29" fmla="*/ 59 h 3301"/>
                <a:gd name="T30" fmla="*/ 3621 w 3622"/>
                <a:gd name="T31" fmla="*/ 77 h 3301"/>
                <a:gd name="T32" fmla="*/ 3622 w 3622"/>
                <a:gd name="T33" fmla="*/ 95 h 3301"/>
                <a:gd name="T34" fmla="*/ 3620 w 3622"/>
                <a:gd name="T35" fmla="*/ 114 h 3301"/>
                <a:gd name="T36" fmla="*/ 3614 w 3622"/>
                <a:gd name="T37" fmla="*/ 132 h 3301"/>
                <a:gd name="T38" fmla="*/ 2135 w 3622"/>
                <a:gd name="T39" fmla="*/ 3244 h 3301"/>
                <a:gd name="T40" fmla="*/ 2123 w 3622"/>
                <a:gd name="T41" fmla="*/ 3263 h 3301"/>
                <a:gd name="T42" fmla="*/ 2108 w 3622"/>
                <a:gd name="T43" fmla="*/ 3278 h 3301"/>
                <a:gd name="T44" fmla="*/ 2089 w 3622"/>
                <a:gd name="T45" fmla="*/ 3290 h 3301"/>
                <a:gd name="T46" fmla="*/ 2068 w 3622"/>
                <a:gd name="T47" fmla="*/ 3298 h 3301"/>
                <a:gd name="T48" fmla="*/ 2045 w 3622"/>
                <a:gd name="T49" fmla="*/ 3301 h 3301"/>
                <a:gd name="T50" fmla="*/ 2039 w 3622"/>
                <a:gd name="T51" fmla="*/ 3301 h 3301"/>
                <a:gd name="T52" fmla="*/ 2017 w 3622"/>
                <a:gd name="T53" fmla="*/ 3299 h 3301"/>
                <a:gd name="T54" fmla="*/ 1998 w 3622"/>
                <a:gd name="T55" fmla="*/ 3293 h 3301"/>
                <a:gd name="T56" fmla="*/ 1979 w 3622"/>
                <a:gd name="T57" fmla="*/ 3283 h 3301"/>
                <a:gd name="T58" fmla="*/ 1962 w 3622"/>
                <a:gd name="T59" fmla="*/ 3270 h 3301"/>
                <a:gd name="T60" fmla="*/ 1949 w 3622"/>
                <a:gd name="T61" fmla="*/ 3254 h 3301"/>
                <a:gd name="T62" fmla="*/ 1243 w 3622"/>
                <a:gd name="T63" fmla="*/ 2158 h 3301"/>
                <a:gd name="T64" fmla="*/ 53 w 3622"/>
                <a:gd name="T65" fmla="*/ 1542 h 3301"/>
                <a:gd name="T66" fmla="*/ 34 w 3622"/>
                <a:gd name="T67" fmla="*/ 1530 h 3301"/>
                <a:gd name="T68" fmla="*/ 19 w 3622"/>
                <a:gd name="T69" fmla="*/ 1514 h 3301"/>
                <a:gd name="T70" fmla="*/ 8 w 3622"/>
                <a:gd name="T71" fmla="*/ 1496 h 3301"/>
                <a:gd name="T72" fmla="*/ 1 w 3622"/>
                <a:gd name="T73" fmla="*/ 1475 h 3301"/>
                <a:gd name="T74" fmla="*/ 0 w 3622"/>
                <a:gd name="T75" fmla="*/ 1454 h 3301"/>
                <a:gd name="T76" fmla="*/ 4 w 3622"/>
                <a:gd name="T77" fmla="*/ 1433 h 3301"/>
                <a:gd name="T78" fmla="*/ 13 w 3622"/>
                <a:gd name="T79" fmla="*/ 1414 h 3301"/>
                <a:gd name="T80" fmla="*/ 25 w 3622"/>
                <a:gd name="T81" fmla="*/ 1397 h 3301"/>
                <a:gd name="T82" fmla="*/ 43 w 3622"/>
                <a:gd name="T83" fmla="*/ 1383 h 3301"/>
                <a:gd name="T84" fmla="*/ 63 w 3622"/>
                <a:gd name="T85" fmla="*/ 1372 h 3301"/>
                <a:gd name="T86" fmla="*/ 3476 w 3622"/>
                <a:gd name="T87" fmla="*/ 8 h 3301"/>
                <a:gd name="T88" fmla="*/ 3496 w 3622"/>
                <a:gd name="T89" fmla="*/ 2 h 3301"/>
                <a:gd name="T90" fmla="*/ 3517 w 3622"/>
                <a:gd name="T91" fmla="*/ 0 h 3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22" h="3301">
                  <a:moveTo>
                    <a:pt x="3207" y="511"/>
                  </a:moveTo>
                  <a:lnTo>
                    <a:pt x="1450" y="2102"/>
                  </a:lnTo>
                  <a:lnTo>
                    <a:pt x="2025" y="2996"/>
                  </a:lnTo>
                  <a:lnTo>
                    <a:pt x="3207" y="511"/>
                  </a:lnTo>
                  <a:close/>
                  <a:moveTo>
                    <a:pt x="3048" y="386"/>
                  </a:moveTo>
                  <a:lnTo>
                    <a:pt x="337" y="1470"/>
                  </a:lnTo>
                  <a:lnTo>
                    <a:pt x="1301" y="1969"/>
                  </a:lnTo>
                  <a:lnTo>
                    <a:pt x="3048" y="386"/>
                  </a:lnTo>
                  <a:close/>
                  <a:moveTo>
                    <a:pt x="3517" y="0"/>
                  </a:moveTo>
                  <a:lnTo>
                    <a:pt x="3538" y="2"/>
                  </a:lnTo>
                  <a:lnTo>
                    <a:pt x="3557" y="7"/>
                  </a:lnTo>
                  <a:lnTo>
                    <a:pt x="3575" y="16"/>
                  </a:lnTo>
                  <a:lnTo>
                    <a:pt x="3592" y="28"/>
                  </a:lnTo>
                  <a:lnTo>
                    <a:pt x="3605" y="43"/>
                  </a:lnTo>
                  <a:lnTo>
                    <a:pt x="3615" y="59"/>
                  </a:lnTo>
                  <a:lnTo>
                    <a:pt x="3621" y="77"/>
                  </a:lnTo>
                  <a:lnTo>
                    <a:pt x="3622" y="95"/>
                  </a:lnTo>
                  <a:lnTo>
                    <a:pt x="3620" y="114"/>
                  </a:lnTo>
                  <a:lnTo>
                    <a:pt x="3614" y="132"/>
                  </a:lnTo>
                  <a:lnTo>
                    <a:pt x="2135" y="3244"/>
                  </a:lnTo>
                  <a:lnTo>
                    <a:pt x="2123" y="3263"/>
                  </a:lnTo>
                  <a:lnTo>
                    <a:pt x="2108" y="3278"/>
                  </a:lnTo>
                  <a:lnTo>
                    <a:pt x="2089" y="3290"/>
                  </a:lnTo>
                  <a:lnTo>
                    <a:pt x="2068" y="3298"/>
                  </a:lnTo>
                  <a:lnTo>
                    <a:pt x="2045" y="3301"/>
                  </a:lnTo>
                  <a:lnTo>
                    <a:pt x="2039" y="3301"/>
                  </a:lnTo>
                  <a:lnTo>
                    <a:pt x="2017" y="3299"/>
                  </a:lnTo>
                  <a:lnTo>
                    <a:pt x="1998" y="3293"/>
                  </a:lnTo>
                  <a:lnTo>
                    <a:pt x="1979" y="3283"/>
                  </a:lnTo>
                  <a:lnTo>
                    <a:pt x="1962" y="3270"/>
                  </a:lnTo>
                  <a:lnTo>
                    <a:pt x="1949" y="3254"/>
                  </a:lnTo>
                  <a:lnTo>
                    <a:pt x="1243" y="2158"/>
                  </a:lnTo>
                  <a:lnTo>
                    <a:pt x="53" y="1542"/>
                  </a:lnTo>
                  <a:lnTo>
                    <a:pt x="34" y="1530"/>
                  </a:lnTo>
                  <a:lnTo>
                    <a:pt x="19" y="1514"/>
                  </a:lnTo>
                  <a:lnTo>
                    <a:pt x="8" y="1496"/>
                  </a:lnTo>
                  <a:lnTo>
                    <a:pt x="1" y="1475"/>
                  </a:lnTo>
                  <a:lnTo>
                    <a:pt x="0" y="1454"/>
                  </a:lnTo>
                  <a:lnTo>
                    <a:pt x="4" y="1433"/>
                  </a:lnTo>
                  <a:lnTo>
                    <a:pt x="13" y="1414"/>
                  </a:lnTo>
                  <a:lnTo>
                    <a:pt x="25" y="1397"/>
                  </a:lnTo>
                  <a:lnTo>
                    <a:pt x="43" y="1383"/>
                  </a:lnTo>
                  <a:lnTo>
                    <a:pt x="63" y="1372"/>
                  </a:lnTo>
                  <a:lnTo>
                    <a:pt x="3476" y="8"/>
                  </a:lnTo>
                  <a:lnTo>
                    <a:pt x="3496" y="2"/>
                  </a:lnTo>
                  <a:lnTo>
                    <a:pt x="3517" y="0"/>
                  </a:lnTo>
                  <a:close/>
                </a:path>
              </a:pathLst>
            </a:custGeom>
            <a:solidFill>
              <a:schemeClr val="accent2"/>
            </a:solidFill>
            <a:ln w="0">
              <a:noFill/>
              <a:prstDash val="solid"/>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grpSp>
          <p:nvGrpSpPr>
            <p:cNvPr id="20" name="Group 29"/>
            <p:cNvGrpSpPr/>
            <p:nvPr/>
          </p:nvGrpSpPr>
          <p:grpSpPr>
            <a:xfrm>
              <a:off x="4287572" y="4759732"/>
              <a:ext cx="503643" cy="503644"/>
              <a:chOff x="4392613" y="2700338"/>
              <a:chExt cx="531812" cy="531813"/>
            </a:xfrm>
            <a:solidFill>
              <a:schemeClr val="accent2"/>
            </a:solidFill>
          </p:grpSpPr>
          <p:sp>
            <p:nvSpPr>
              <p:cNvPr id="31" name="Freeform 115"/>
              <p:cNvSpPr>
                <a:spLocks noEditPoints="1"/>
              </p:cNvSpPr>
              <p:nvPr/>
            </p:nvSpPr>
            <p:spPr bwMode="auto">
              <a:xfrm>
                <a:off x="4392613" y="2757488"/>
                <a:ext cx="474662" cy="474663"/>
              </a:xfrm>
              <a:custGeom>
                <a:avLst/>
                <a:gdLst>
                  <a:gd name="T0" fmla="*/ 1220 w 2991"/>
                  <a:gd name="T1" fmla="*/ 219 h 2993"/>
                  <a:gd name="T2" fmla="*/ 966 w 2991"/>
                  <a:gd name="T3" fmla="*/ 302 h 2993"/>
                  <a:gd name="T4" fmla="*/ 738 w 2991"/>
                  <a:gd name="T5" fmla="*/ 433 h 2993"/>
                  <a:gd name="T6" fmla="*/ 541 w 2991"/>
                  <a:gd name="T7" fmla="*/ 605 h 2993"/>
                  <a:gd name="T8" fmla="*/ 383 w 2991"/>
                  <a:gd name="T9" fmla="*/ 814 h 2993"/>
                  <a:gd name="T10" fmla="*/ 267 w 2991"/>
                  <a:gd name="T11" fmla="*/ 1050 h 2993"/>
                  <a:gd name="T12" fmla="*/ 202 w 2991"/>
                  <a:gd name="T13" fmla="*/ 1312 h 2993"/>
                  <a:gd name="T14" fmla="*/ 193 w 2991"/>
                  <a:gd name="T15" fmla="*/ 1590 h 2993"/>
                  <a:gd name="T16" fmla="*/ 241 w 2991"/>
                  <a:gd name="T17" fmla="*/ 1858 h 2993"/>
                  <a:gd name="T18" fmla="*/ 340 w 2991"/>
                  <a:gd name="T19" fmla="*/ 2104 h 2993"/>
                  <a:gd name="T20" fmla="*/ 485 w 2991"/>
                  <a:gd name="T21" fmla="*/ 2323 h 2993"/>
                  <a:gd name="T22" fmla="*/ 670 w 2991"/>
                  <a:gd name="T23" fmla="*/ 2508 h 2993"/>
                  <a:gd name="T24" fmla="*/ 888 w 2991"/>
                  <a:gd name="T25" fmla="*/ 2653 h 2993"/>
                  <a:gd name="T26" fmla="*/ 1134 w 2991"/>
                  <a:gd name="T27" fmla="*/ 2753 h 2993"/>
                  <a:gd name="T28" fmla="*/ 1402 w 2991"/>
                  <a:gd name="T29" fmla="*/ 2800 h 2993"/>
                  <a:gd name="T30" fmla="*/ 1680 w 2991"/>
                  <a:gd name="T31" fmla="*/ 2791 h 2993"/>
                  <a:gd name="T32" fmla="*/ 1941 w 2991"/>
                  <a:gd name="T33" fmla="*/ 2725 h 2993"/>
                  <a:gd name="T34" fmla="*/ 2178 w 2991"/>
                  <a:gd name="T35" fmla="*/ 2610 h 2993"/>
                  <a:gd name="T36" fmla="*/ 2386 w 2991"/>
                  <a:gd name="T37" fmla="*/ 2452 h 2993"/>
                  <a:gd name="T38" fmla="*/ 2559 w 2991"/>
                  <a:gd name="T39" fmla="*/ 2254 h 2993"/>
                  <a:gd name="T40" fmla="*/ 2690 w 2991"/>
                  <a:gd name="T41" fmla="*/ 2027 h 2993"/>
                  <a:gd name="T42" fmla="*/ 2772 w 2991"/>
                  <a:gd name="T43" fmla="*/ 1772 h 2993"/>
                  <a:gd name="T44" fmla="*/ 1495 w 2991"/>
                  <a:gd name="T45" fmla="*/ 1592 h 2993"/>
                  <a:gd name="T46" fmla="*/ 1436 w 2991"/>
                  <a:gd name="T47" fmla="*/ 1571 h 2993"/>
                  <a:gd name="T48" fmla="*/ 1402 w 2991"/>
                  <a:gd name="T49" fmla="*/ 1518 h 2993"/>
                  <a:gd name="T50" fmla="*/ 1495 w 2991"/>
                  <a:gd name="T51" fmla="*/ 0 h 2993"/>
                  <a:gd name="T52" fmla="*/ 1555 w 2991"/>
                  <a:gd name="T53" fmla="*/ 21 h 2993"/>
                  <a:gd name="T54" fmla="*/ 1588 w 2991"/>
                  <a:gd name="T55" fmla="*/ 73 h 2993"/>
                  <a:gd name="T56" fmla="*/ 2896 w 2991"/>
                  <a:gd name="T57" fmla="*/ 1402 h 2993"/>
                  <a:gd name="T58" fmla="*/ 2955 w 2991"/>
                  <a:gd name="T59" fmla="*/ 1422 h 2993"/>
                  <a:gd name="T60" fmla="*/ 2989 w 2991"/>
                  <a:gd name="T61" fmla="*/ 1475 h 2993"/>
                  <a:gd name="T62" fmla="*/ 2978 w 2991"/>
                  <a:gd name="T63" fmla="*/ 1692 h 2993"/>
                  <a:gd name="T64" fmla="*/ 2915 w 2991"/>
                  <a:gd name="T65" fmla="*/ 1970 h 2993"/>
                  <a:gd name="T66" fmla="*/ 2802 w 2991"/>
                  <a:gd name="T67" fmla="*/ 2225 h 2993"/>
                  <a:gd name="T68" fmla="*/ 2646 w 2991"/>
                  <a:gd name="T69" fmla="*/ 2453 h 2993"/>
                  <a:gd name="T70" fmla="*/ 2451 w 2991"/>
                  <a:gd name="T71" fmla="*/ 2648 h 2993"/>
                  <a:gd name="T72" fmla="*/ 2223 w 2991"/>
                  <a:gd name="T73" fmla="*/ 2804 h 2993"/>
                  <a:gd name="T74" fmla="*/ 1968 w 2991"/>
                  <a:gd name="T75" fmla="*/ 2917 h 2993"/>
                  <a:gd name="T76" fmla="*/ 1690 w 2991"/>
                  <a:gd name="T77" fmla="*/ 2981 h 2993"/>
                  <a:gd name="T78" fmla="*/ 1397 w 2991"/>
                  <a:gd name="T79" fmla="*/ 2990 h 2993"/>
                  <a:gd name="T80" fmla="*/ 1114 w 2991"/>
                  <a:gd name="T81" fmla="*/ 2944 h 2993"/>
                  <a:gd name="T82" fmla="*/ 850 w 2991"/>
                  <a:gd name="T83" fmla="*/ 2847 h 2993"/>
                  <a:gd name="T84" fmla="*/ 612 w 2991"/>
                  <a:gd name="T85" fmla="*/ 2704 h 2993"/>
                  <a:gd name="T86" fmla="*/ 406 w 2991"/>
                  <a:gd name="T87" fmla="*/ 2521 h 2993"/>
                  <a:gd name="T88" fmla="*/ 237 w 2991"/>
                  <a:gd name="T89" fmla="*/ 2303 h 2993"/>
                  <a:gd name="T90" fmla="*/ 108 w 2991"/>
                  <a:gd name="T91" fmla="*/ 2057 h 2993"/>
                  <a:gd name="T92" fmla="*/ 28 w 2991"/>
                  <a:gd name="T93" fmla="*/ 1786 h 2993"/>
                  <a:gd name="T94" fmla="*/ 0 w 2991"/>
                  <a:gd name="T95" fmla="*/ 1497 h 2993"/>
                  <a:gd name="T96" fmla="*/ 28 w 2991"/>
                  <a:gd name="T97" fmla="*/ 1207 h 2993"/>
                  <a:gd name="T98" fmla="*/ 108 w 2991"/>
                  <a:gd name="T99" fmla="*/ 936 h 2993"/>
                  <a:gd name="T100" fmla="*/ 237 w 2991"/>
                  <a:gd name="T101" fmla="*/ 690 h 2993"/>
                  <a:gd name="T102" fmla="*/ 406 w 2991"/>
                  <a:gd name="T103" fmla="*/ 472 h 2993"/>
                  <a:gd name="T104" fmla="*/ 612 w 2991"/>
                  <a:gd name="T105" fmla="*/ 290 h 2993"/>
                  <a:gd name="T106" fmla="*/ 850 w 2991"/>
                  <a:gd name="T107" fmla="*/ 147 h 2993"/>
                  <a:gd name="T108" fmla="*/ 1114 w 2991"/>
                  <a:gd name="T109" fmla="*/ 50 h 2993"/>
                  <a:gd name="T110" fmla="*/ 1397 w 2991"/>
                  <a:gd name="T111" fmla="*/ 4 h 2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91" h="2993">
                    <a:moveTo>
                      <a:pt x="1400" y="194"/>
                    </a:moveTo>
                    <a:lnTo>
                      <a:pt x="1310" y="204"/>
                    </a:lnTo>
                    <a:lnTo>
                      <a:pt x="1220" y="219"/>
                    </a:lnTo>
                    <a:lnTo>
                      <a:pt x="1133" y="242"/>
                    </a:lnTo>
                    <a:lnTo>
                      <a:pt x="1048" y="269"/>
                    </a:lnTo>
                    <a:lnTo>
                      <a:pt x="966" y="302"/>
                    </a:lnTo>
                    <a:lnTo>
                      <a:pt x="887" y="341"/>
                    </a:lnTo>
                    <a:lnTo>
                      <a:pt x="810" y="385"/>
                    </a:lnTo>
                    <a:lnTo>
                      <a:pt x="738" y="433"/>
                    </a:lnTo>
                    <a:lnTo>
                      <a:pt x="669" y="486"/>
                    </a:lnTo>
                    <a:lnTo>
                      <a:pt x="603" y="544"/>
                    </a:lnTo>
                    <a:lnTo>
                      <a:pt x="541" y="605"/>
                    </a:lnTo>
                    <a:lnTo>
                      <a:pt x="484" y="671"/>
                    </a:lnTo>
                    <a:lnTo>
                      <a:pt x="431" y="740"/>
                    </a:lnTo>
                    <a:lnTo>
                      <a:pt x="383" y="814"/>
                    </a:lnTo>
                    <a:lnTo>
                      <a:pt x="339" y="889"/>
                    </a:lnTo>
                    <a:lnTo>
                      <a:pt x="301" y="969"/>
                    </a:lnTo>
                    <a:lnTo>
                      <a:pt x="267" y="1050"/>
                    </a:lnTo>
                    <a:lnTo>
                      <a:pt x="240" y="1135"/>
                    </a:lnTo>
                    <a:lnTo>
                      <a:pt x="218" y="1223"/>
                    </a:lnTo>
                    <a:lnTo>
                      <a:pt x="202" y="1312"/>
                    </a:lnTo>
                    <a:lnTo>
                      <a:pt x="193" y="1404"/>
                    </a:lnTo>
                    <a:lnTo>
                      <a:pt x="190" y="1497"/>
                    </a:lnTo>
                    <a:lnTo>
                      <a:pt x="193" y="1590"/>
                    </a:lnTo>
                    <a:lnTo>
                      <a:pt x="202" y="1682"/>
                    </a:lnTo>
                    <a:lnTo>
                      <a:pt x="218" y="1770"/>
                    </a:lnTo>
                    <a:lnTo>
                      <a:pt x="241" y="1858"/>
                    </a:lnTo>
                    <a:lnTo>
                      <a:pt x="268" y="1943"/>
                    </a:lnTo>
                    <a:lnTo>
                      <a:pt x="301" y="2025"/>
                    </a:lnTo>
                    <a:lnTo>
                      <a:pt x="340" y="2104"/>
                    </a:lnTo>
                    <a:lnTo>
                      <a:pt x="383" y="2181"/>
                    </a:lnTo>
                    <a:lnTo>
                      <a:pt x="432" y="2253"/>
                    </a:lnTo>
                    <a:lnTo>
                      <a:pt x="485" y="2323"/>
                    </a:lnTo>
                    <a:lnTo>
                      <a:pt x="542" y="2388"/>
                    </a:lnTo>
                    <a:lnTo>
                      <a:pt x="604" y="2451"/>
                    </a:lnTo>
                    <a:lnTo>
                      <a:pt x="670" y="2508"/>
                    </a:lnTo>
                    <a:lnTo>
                      <a:pt x="739" y="2561"/>
                    </a:lnTo>
                    <a:lnTo>
                      <a:pt x="811" y="2610"/>
                    </a:lnTo>
                    <a:lnTo>
                      <a:pt x="888" y="2653"/>
                    </a:lnTo>
                    <a:lnTo>
                      <a:pt x="968" y="2692"/>
                    </a:lnTo>
                    <a:lnTo>
                      <a:pt x="1049" y="2724"/>
                    </a:lnTo>
                    <a:lnTo>
                      <a:pt x="1134" y="2753"/>
                    </a:lnTo>
                    <a:lnTo>
                      <a:pt x="1222" y="2774"/>
                    </a:lnTo>
                    <a:lnTo>
                      <a:pt x="1311" y="2791"/>
                    </a:lnTo>
                    <a:lnTo>
                      <a:pt x="1402" y="2800"/>
                    </a:lnTo>
                    <a:lnTo>
                      <a:pt x="1495" y="2803"/>
                    </a:lnTo>
                    <a:lnTo>
                      <a:pt x="1588" y="2800"/>
                    </a:lnTo>
                    <a:lnTo>
                      <a:pt x="1680" y="2791"/>
                    </a:lnTo>
                    <a:lnTo>
                      <a:pt x="1769" y="2774"/>
                    </a:lnTo>
                    <a:lnTo>
                      <a:pt x="1857" y="2753"/>
                    </a:lnTo>
                    <a:lnTo>
                      <a:pt x="1941" y="2725"/>
                    </a:lnTo>
                    <a:lnTo>
                      <a:pt x="2023" y="2692"/>
                    </a:lnTo>
                    <a:lnTo>
                      <a:pt x="2103" y="2654"/>
                    </a:lnTo>
                    <a:lnTo>
                      <a:pt x="2178" y="2610"/>
                    </a:lnTo>
                    <a:lnTo>
                      <a:pt x="2252" y="2562"/>
                    </a:lnTo>
                    <a:lnTo>
                      <a:pt x="2321" y="2509"/>
                    </a:lnTo>
                    <a:lnTo>
                      <a:pt x="2386" y="2452"/>
                    </a:lnTo>
                    <a:lnTo>
                      <a:pt x="2448" y="2389"/>
                    </a:lnTo>
                    <a:lnTo>
                      <a:pt x="2506" y="2324"/>
                    </a:lnTo>
                    <a:lnTo>
                      <a:pt x="2559" y="2254"/>
                    </a:lnTo>
                    <a:lnTo>
                      <a:pt x="2607" y="2182"/>
                    </a:lnTo>
                    <a:lnTo>
                      <a:pt x="2651" y="2105"/>
                    </a:lnTo>
                    <a:lnTo>
                      <a:pt x="2690" y="2027"/>
                    </a:lnTo>
                    <a:lnTo>
                      <a:pt x="2722" y="1944"/>
                    </a:lnTo>
                    <a:lnTo>
                      <a:pt x="2750" y="1859"/>
                    </a:lnTo>
                    <a:lnTo>
                      <a:pt x="2772" y="1772"/>
                    </a:lnTo>
                    <a:lnTo>
                      <a:pt x="2788" y="1683"/>
                    </a:lnTo>
                    <a:lnTo>
                      <a:pt x="2798" y="1592"/>
                    </a:lnTo>
                    <a:lnTo>
                      <a:pt x="1495" y="1592"/>
                    </a:lnTo>
                    <a:lnTo>
                      <a:pt x="1474" y="1590"/>
                    </a:lnTo>
                    <a:lnTo>
                      <a:pt x="1454" y="1583"/>
                    </a:lnTo>
                    <a:lnTo>
                      <a:pt x="1436" y="1571"/>
                    </a:lnTo>
                    <a:lnTo>
                      <a:pt x="1421" y="1556"/>
                    </a:lnTo>
                    <a:lnTo>
                      <a:pt x="1410" y="1539"/>
                    </a:lnTo>
                    <a:lnTo>
                      <a:pt x="1402" y="1518"/>
                    </a:lnTo>
                    <a:lnTo>
                      <a:pt x="1400" y="1497"/>
                    </a:lnTo>
                    <a:lnTo>
                      <a:pt x="1400" y="194"/>
                    </a:lnTo>
                    <a:close/>
                    <a:moveTo>
                      <a:pt x="1495" y="0"/>
                    </a:moveTo>
                    <a:lnTo>
                      <a:pt x="1517" y="3"/>
                    </a:lnTo>
                    <a:lnTo>
                      <a:pt x="1537" y="10"/>
                    </a:lnTo>
                    <a:lnTo>
                      <a:pt x="1555" y="21"/>
                    </a:lnTo>
                    <a:lnTo>
                      <a:pt x="1570" y="35"/>
                    </a:lnTo>
                    <a:lnTo>
                      <a:pt x="1581" y="53"/>
                    </a:lnTo>
                    <a:lnTo>
                      <a:pt x="1588" y="73"/>
                    </a:lnTo>
                    <a:lnTo>
                      <a:pt x="1590" y="96"/>
                    </a:lnTo>
                    <a:lnTo>
                      <a:pt x="1590" y="1402"/>
                    </a:lnTo>
                    <a:lnTo>
                      <a:pt x="2896" y="1402"/>
                    </a:lnTo>
                    <a:lnTo>
                      <a:pt x="2918" y="1404"/>
                    </a:lnTo>
                    <a:lnTo>
                      <a:pt x="2938" y="1411"/>
                    </a:lnTo>
                    <a:lnTo>
                      <a:pt x="2955" y="1422"/>
                    </a:lnTo>
                    <a:lnTo>
                      <a:pt x="2970" y="1438"/>
                    </a:lnTo>
                    <a:lnTo>
                      <a:pt x="2982" y="1455"/>
                    </a:lnTo>
                    <a:lnTo>
                      <a:pt x="2989" y="1475"/>
                    </a:lnTo>
                    <a:lnTo>
                      <a:pt x="2991" y="1497"/>
                    </a:lnTo>
                    <a:lnTo>
                      <a:pt x="2988" y="1595"/>
                    </a:lnTo>
                    <a:lnTo>
                      <a:pt x="2978" y="1692"/>
                    </a:lnTo>
                    <a:lnTo>
                      <a:pt x="2963" y="1786"/>
                    </a:lnTo>
                    <a:lnTo>
                      <a:pt x="2942" y="1879"/>
                    </a:lnTo>
                    <a:lnTo>
                      <a:pt x="2915" y="1970"/>
                    </a:lnTo>
                    <a:lnTo>
                      <a:pt x="2883" y="2057"/>
                    </a:lnTo>
                    <a:lnTo>
                      <a:pt x="2845" y="2142"/>
                    </a:lnTo>
                    <a:lnTo>
                      <a:pt x="2802" y="2225"/>
                    </a:lnTo>
                    <a:lnTo>
                      <a:pt x="2754" y="2303"/>
                    </a:lnTo>
                    <a:lnTo>
                      <a:pt x="2702" y="2380"/>
                    </a:lnTo>
                    <a:lnTo>
                      <a:pt x="2646" y="2453"/>
                    </a:lnTo>
                    <a:lnTo>
                      <a:pt x="2584" y="2521"/>
                    </a:lnTo>
                    <a:lnTo>
                      <a:pt x="2519" y="2586"/>
                    </a:lnTo>
                    <a:lnTo>
                      <a:pt x="2451" y="2648"/>
                    </a:lnTo>
                    <a:lnTo>
                      <a:pt x="2378" y="2704"/>
                    </a:lnTo>
                    <a:lnTo>
                      <a:pt x="2302" y="2756"/>
                    </a:lnTo>
                    <a:lnTo>
                      <a:pt x="2223" y="2804"/>
                    </a:lnTo>
                    <a:lnTo>
                      <a:pt x="2140" y="2847"/>
                    </a:lnTo>
                    <a:lnTo>
                      <a:pt x="2056" y="2885"/>
                    </a:lnTo>
                    <a:lnTo>
                      <a:pt x="1968" y="2917"/>
                    </a:lnTo>
                    <a:lnTo>
                      <a:pt x="1877" y="2944"/>
                    </a:lnTo>
                    <a:lnTo>
                      <a:pt x="1785" y="2965"/>
                    </a:lnTo>
                    <a:lnTo>
                      <a:pt x="1690" y="2981"/>
                    </a:lnTo>
                    <a:lnTo>
                      <a:pt x="1593" y="2990"/>
                    </a:lnTo>
                    <a:lnTo>
                      <a:pt x="1495" y="2993"/>
                    </a:lnTo>
                    <a:lnTo>
                      <a:pt x="1397" y="2990"/>
                    </a:lnTo>
                    <a:lnTo>
                      <a:pt x="1300" y="2981"/>
                    </a:lnTo>
                    <a:lnTo>
                      <a:pt x="1206" y="2965"/>
                    </a:lnTo>
                    <a:lnTo>
                      <a:pt x="1114" y="2944"/>
                    </a:lnTo>
                    <a:lnTo>
                      <a:pt x="1023" y="2917"/>
                    </a:lnTo>
                    <a:lnTo>
                      <a:pt x="935" y="2885"/>
                    </a:lnTo>
                    <a:lnTo>
                      <a:pt x="850" y="2847"/>
                    </a:lnTo>
                    <a:lnTo>
                      <a:pt x="768" y="2804"/>
                    </a:lnTo>
                    <a:lnTo>
                      <a:pt x="689" y="2756"/>
                    </a:lnTo>
                    <a:lnTo>
                      <a:pt x="612" y="2704"/>
                    </a:lnTo>
                    <a:lnTo>
                      <a:pt x="540" y="2648"/>
                    </a:lnTo>
                    <a:lnTo>
                      <a:pt x="472" y="2586"/>
                    </a:lnTo>
                    <a:lnTo>
                      <a:pt x="406" y="2521"/>
                    </a:lnTo>
                    <a:lnTo>
                      <a:pt x="345" y="2453"/>
                    </a:lnTo>
                    <a:lnTo>
                      <a:pt x="289" y="2380"/>
                    </a:lnTo>
                    <a:lnTo>
                      <a:pt x="237" y="2303"/>
                    </a:lnTo>
                    <a:lnTo>
                      <a:pt x="189" y="2225"/>
                    </a:lnTo>
                    <a:lnTo>
                      <a:pt x="146" y="2142"/>
                    </a:lnTo>
                    <a:lnTo>
                      <a:pt x="108" y="2057"/>
                    </a:lnTo>
                    <a:lnTo>
                      <a:pt x="76" y="1970"/>
                    </a:lnTo>
                    <a:lnTo>
                      <a:pt x="49" y="1879"/>
                    </a:lnTo>
                    <a:lnTo>
                      <a:pt x="28" y="1786"/>
                    </a:lnTo>
                    <a:lnTo>
                      <a:pt x="12" y="1692"/>
                    </a:lnTo>
                    <a:lnTo>
                      <a:pt x="3" y="1595"/>
                    </a:lnTo>
                    <a:lnTo>
                      <a:pt x="0" y="1497"/>
                    </a:lnTo>
                    <a:lnTo>
                      <a:pt x="3" y="1399"/>
                    </a:lnTo>
                    <a:lnTo>
                      <a:pt x="12" y="1302"/>
                    </a:lnTo>
                    <a:lnTo>
                      <a:pt x="28" y="1207"/>
                    </a:lnTo>
                    <a:lnTo>
                      <a:pt x="49" y="1115"/>
                    </a:lnTo>
                    <a:lnTo>
                      <a:pt x="76" y="1024"/>
                    </a:lnTo>
                    <a:lnTo>
                      <a:pt x="108" y="936"/>
                    </a:lnTo>
                    <a:lnTo>
                      <a:pt x="146" y="851"/>
                    </a:lnTo>
                    <a:lnTo>
                      <a:pt x="189" y="769"/>
                    </a:lnTo>
                    <a:lnTo>
                      <a:pt x="237" y="690"/>
                    </a:lnTo>
                    <a:lnTo>
                      <a:pt x="289" y="613"/>
                    </a:lnTo>
                    <a:lnTo>
                      <a:pt x="345" y="541"/>
                    </a:lnTo>
                    <a:lnTo>
                      <a:pt x="406" y="472"/>
                    </a:lnTo>
                    <a:lnTo>
                      <a:pt x="472" y="407"/>
                    </a:lnTo>
                    <a:lnTo>
                      <a:pt x="540" y="346"/>
                    </a:lnTo>
                    <a:lnTo>
                      <a:pt x="612" y="290"/>
                    </a:lnTo>
                    <a:lnTo>
                      <a:pt x="689" y="237"/>
                    </a:lnTo>
                    <a:lnTo>
                      <a:pt x="768" y="190"/>
                    </a:lnTo>
                    <a:lnTo>
                      <a:pt x="850" y="147"/>
                    </a:lnTo>
                    <a:lnTo>
                      <a:pt x="935" y="109"/>
                    </a:lnTo>
                    <a:lnTo>
                      <a:pt x="1023" y="76"/>
                    </a:lnTo>
                    <a:lnTo>
                      <a:pt x="1114" y="50"/>
                    </a:lnTo>
                    <a:lnTo>
                      <a:pt x="1206" y="28"/>
                    </a:lnTo>
                    <a:lnTo>
                      <a:pt x="1300" y="13"/>
                    </a:lnTo>
                    <a:lnTo>
                      <a:pt x="1397" y="4"/>
                    </a:lnTo>
                    <a:lnTo>
                      <a:pt x="1495" y="0"/>
                    </a:lnTo>
                    <a:close/>
                  </a:path>
                </a:pathLst>
              </a:custGeom>
              <a:grpFill/>
              <a:ln w="0">
                <a:noFill/>
                <a:prstDash val="solid"/>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sp>
            <p:nvSpPr>
              <p:cNvPr id="32" name="Freeform 116"/>
              <p:cNvSpPr>
                <a:spLocks noEditPoints="1"/>
              </p:cNvSpPr>
              <p:nvPr/>
            </p:nvSpPr>
            <p:spPr bwMode="auto">
              <a:xfrm>
                <a:off x="4672013" y="2700338"/>
                <a:ext cx="252412" cy="252413"/>
              </a:xfrm>
              <a:custGeom>
                <a:avLst/>
                <a:gdLst>
                  <a:gd name="T0" fmla="*/ 190 w 1590"/>
                  <a:gd name="T1" fmla="*/ 1402 h 1592"/>
                  <a:gd name="T2" fmla="*/ 1388 w 1590"/>
                  <a:gd name="T3" fmla="*/ 1318 h 1592"/>
                  <a:gd name="T4" fmla="*/ 1353 w 1590"/>
                  <a:gd name="T5" fmla="*/ 1152 h 1592"/>
                  <a:gd name="T6" fmla="*/ 1298 w 1590"/>
                  <a:gd name="T7" fmla="*/ 992 h 1592"/>
                  <a:gd name="T8" fmla="*/ 1223 w 1590"/>
                  <a:gd name="T9" fmla="*/ 841 h 1592"/>
                  <a:gd name="T10" fmla="*/ 1128 w 1590"/>
                  <a:gd name="T11" fmla="*/ 700 h 1592"/>
                  <a:gd name="T12" fmla="*/ 1014 w 1590"/>
                  <a:gd name="T13" fmla="*/ 571 h 1592"/>
                  <a:gd name="T14" fmla="*/ 887 w 1590"/>
                  <a:gd name="T15" fmla="*/ 460 h 1592"/>
                  <a:gd name="T16" fmla="*/ 747 w 1590"/>
                  <a:gd name="T17" fmla="*/ 367 h 1592"/>
                  <a:gd name="T18" fmla="*/ 597 w 1590"/>
                  <a:gd name="T19" fmla="*/ 292 h 1592"/>
                  <a:gd name="T20" fmla="*/ 439 w 1590"/>
                  <a:gd name="T21" fmla="*/ 237 h 1592"/>
                  <a:gd name="T22" fmla="*/ 273 w 1590"/>
                  <a:gd name="T23" fmla="*/ 203 h 1592"/>
                  <a:gd name="T24" fmla="*/ 95 w 1590"/>
                  <a:gd name="T25" fmla="*/ 0 h 1592"/>
                  <a:gd name="T26" fmla="*/ 276 w 1590"/>
                  <a:gd name="T27" fmla="*/ 11 h 1592"/>
                  <a:gd name="T28" fmla="*/ 455 w 1590"/>
                  <a:gd name="T29" fmla="*/ 44 h 1592"/>
                  <a:gd name="T30" fmla="*/ 626 w 1590"/>
                  <a:gd name="T31" fmla="*/ 98 h 1592"/>
                  <a:gd name="T32" fmla="*/ 790 w 1590"/>
                  <a:gd name="T33" fmla="*/ 173 h 1592"/>
                  <a:gd name="T34" fmla="*/ 944 w 1590"/>
                  <a:gd name="T35" fmla="*/ 266 h 1592"/>
                  <a:gd name="T36" fmla="*/ 1087 w 1590"/>
                  <a:gd name="T37" fmla="*/ 377 h 1592"/>
                  <a:gd name="T38" fmla="*/ 1215 w 1590"/>
                  <a:gd name="T39" fmla="*/ 507 h 1592"/>
                  <a:gd name="T40" fmla="*/ 1327 w 1590"/>
                  <a:gd name="T41" fmla="*/ 649 h 1592"/>
                  <a:gd name="T42" fmla="*/ 1420 w 1590"/>
                  <a:gd name="T43" fmla="*/ 803 h 1592"/>
                  <a:gd name="T44" fmla="*/ 1492 w 1590"/>
                  <a:gd name="T45" fmla="*/ 965 h 1592"/>
                  <a:gd name="T46" fmla="*/ 1546 w 1590"/>
                  <a:gd name="T47" fmla="*/ 1136 h 1592"/>
                  <a:gd name="T48" fmla="*/ 1579 w 1590"/>
                  <a:gd name="T49" fmla="*/ 1311 h 1592"/>
                  <a:gd name="T50" fmla="*/ 1590 w 1590"/>
                  <a:gd name="T51" fmla="*/ 1492 h 1592"/>
                  <a:gd name="T52" fmla="*/ 1588 w 1590"/>
                  <a:gd name="T53" fmla="*/ 1519 h 1592"/>
                  <a:gd name="T54" fmla="*/ 1570 w 1590"/>
                  <a:gd name="T55" fmla="*/ 1556 h 1592"/>
                  <a:gd name="T56" fmla="*/ 1537 w 1590"/>
                  <a:gd name="T57" fmla="*/ 1582 h 1592"/>
                  <a:gd name="T58" fmla="*/ 1495 w 1590"/>
                  <a:gd name="T59" fmla="*/ 1592 h 1592"/>
                  <a:gd name="T60" fmla="*/ 72 w 1590"/>
                  <a:gd name="T61" fmla="*/ 1589 h 1592"/>
                  <a:gd name="T62" fmla="*/ 34 w 1590"/>
                  <a:gd name="T63" fmla="*/ 1571 h 1592"/>
                  <a:gd name="T64" fmla="*/ 9 w 1590"/>
                  <a:gd name="T65" fmla="*/ 1539 h 1592"/>
                  <a:gd name="T66" fmla="*/ 0 w 1590"/>
                  <a:gd name="T67" fmla="*/ 1497 h 1592"/>
                  <a:gd name="T68" fmla="*/ 2 w 1590"/>
                  <a:gd name="T69" fmla="*/ 74 h 1592"/>
                  <a:gd name="T70" fmla="*/ 20 w 1590"/>
                  <a:gd name="T71" fmla="*/ 36 h 1592"/>
                  <a:gd name="T72" fmla="*/ 53 w 1590"/>
                  <a:gd name="T73" fmla="*/ 10 h 1592"/>
                  <a:gd name="T74" fmla="*/ 95 w 1590"/>
                  <a:gd name="T75" fmla="*/ 0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90" h="1592">
                    <a:moveTo>
                      <a:pt x="190" y="194"/>
                    </a:moveTo>
                    <a:lnTo>
                      <a:pt x="190" y="1402"/>
                    </a:lnTo>
                    <a:lnTo>
                      <a:pt x="1396" y="1402"/>
                    </a:lnTo>
                    <a:lnTo>
                      <a:pt x="1388" y="1318"/>
                    </a:lnTo>
                    <a:lnTo>
                      <a:pt x="1373" y="1234"/>
                    </a:lnTo>
                    <a:lnTo>
                      <a:pt x="1353" y="1152"/>
                    </a:lnTo>
                    <a:lnTo>
                      <a:pt x="1329" y="1070"/>
                    </a:lnTo>
                    <a:lnTo>
                      <a:pt x="1298" y="992"/>
                    </a:lnTo>
                    <a:lnTo>
                      <a:pt x="1262" y="915"/>
                    </a:lnTo>
                    <a:lnTo>
                      <a:pt x="1223" y="841"/>
                    </a:lnTo>
                    <a:lnTo>
                      <a:pt x="1178" y="768"/>
                    </a:lnTo>
                    <a:lnTo>
                      <a:pt x="1128" y="700"/>
                    </a:lnTo>
                    <a:lnTo>
                      <a:pt x="1072" y="633"/>
                    </a:lnTo>
                    <a:lnTo>
                      <a:pt x="1014" y="571"/>
                    </a:lnTo>
                    <a:lnTo>
                      <a:pt x="952" y="513"/>
                    </a:lnTo>
                    <a:lnTo>
                      <a:pt x="887" y="460"/>
                    </a:lnTo>
                    <a:lnTo>
                      <a:pt x="818" y="411"/>
                    </a:lnTo>
                    <a:lnTo>
                      <a:pt x="747" y="367"/>
                    </a:lnTo>
                    <a:lnTo>
                      <a:pt x="673" y="327"/>
                    </a:lnTo>
                    <a:lnTo>
                      <a:pt x="597" y="292"/>
                    </a:lnTo>
                    <a:lnTo>
                      <a:pt x="518" y="263"/>
                    </a:lnTo>
                    <a:lnTo>
                      <a:pt x="439" y="237"/>
                    </a:lnTo>
                    <a:lnTo>
                      <a:pt x="357" y="218"/>
                    </a:lnTo>
                    <a:lnTo>
                      <a:pt x="273" y="203"/>
                    </a:lnTo>
                    <a:lnTo>
                      <a:pt x="190" y="194"/>
                    </a:lnTo>
                    <a:close/>
                    <a:moveTo>
                      <a:pt x="95" y="0"/>
                    </a:moveTo>
                    <a:lnTo>
                      <a:pt x="185" y="3"/>
                    </a:lnTo>
                    <a:lnTo>
                      <a:pt x="276" y="11"/>
                    </a:lnTo>
                    <a:lnTo>
                      <a:pt x="366" y="26"/>
                    </a:lnTo>
                    <a:lnTo>
                      <a:pt x="455" y="44"/>
                    </a:lnTo>
                    <a:lnTo>
                      <a:pt x="542" y="69"/>
                    </a:lnTo>
                    <a:lnTo>
                      <a:pt x="626" y="98"/>
                    </a:lnTo>
                    <a:lnTo>
                      <a:pt x="709" y="133"/>
                    </a:lnTo>
                    <a:lnTo>
                      <a:pt x="790" y="173"/>
                    </a:lnTo>
                    <a:lnTo>
                      <a:pt x="868" y="217"/>
                    </a:lnTo>
                    <a:lnTo>
                      <a:pt x="944" y="266"/>
                    </a:lnTo>
                    <a:lnTo>
                      <a:pt x="1017" y="319"/>
                    </a:lnTo>
                    <a:lnTo>
                      <a:pt x="1087" y="377"/>
                    </a:lnTo>
                    <a:lnTo>
                      <a:pt x="1153" y="439"/>
                    </a:lnTo>
                    <a:lnTo>
                      <a:pt x="1215" y="507"/>
                    </a:lnTo>
                    <a:lnTo>
                      <a:pt x="1274" y="576"/>
                    </a:lnTo>
                    <a:lnTo>
                      <a:pt x="1327" y="649"/>
                    </a:lnTo>
                    <a:lnTo>
                      <a:pt x="1376" y="724"/>
                    </a:lnTo>
                    <a:lnTo>
                      <a:pt x="1420" y="803"/>
                    </a:lnTo>
                    <a:lnTo>
                      <a:pt x="1458" y="882"/>
                    </a:lnTo>
                    <a:lnTo>
                      <a:pt x="1492" y="965"/>
                    </a:lnTo>
                    <a:lnTo>
                      <a:pt x="1522" y="1050"/>
                    </a:lnTo>
                    <a:lnTo>
                      <a:pt x="1546" y="1136"/>
                    </a:lnTo>
                    <a:lnTo>
                      <a:pt x="1564" y="1224"/>
                    </a:lnTo>
                    <a:lnTo>
                      <a:pt x="1579" y="1311"/>
                    </a:lnTo>
                    <a:lnTo>
                      <a:pt x="1587" y="1401"/>
                    </a:lnTo>
                    <a:lnTo>
                      <a:pt x="1590" y="1492"/>
                    </a:lnTo>
                    <a:lnTo>
                      <a:pt x="1590" y="1497"/>
                    </a:lnTo>
                    <a:lnTo>
                      <a:pt x="1588" y="1519"/>
                    </a:lnTo>
                    <a:lnTo>
                      <a:pt x="1581" y="1539"/>
                    </a:lnTo>
                    <a:lnTo>
                      <a:pt x="1570" y="1556"/>
                    </a:lnTo>
                    <a:lnTo>
                      <a:pt x="1554" y="1571"/>
                    </a:lnTo>
                    <a:lnTo>
                      <a:pt x="1537" y="1582"/>
                    </a:lnTo>
                    <a:lnTo>
                      <a:pt x="1517" y="1589"/>
                    </a:lnTo>
                    <a:lnTo>
                      <a:pt x="1495" y="1592"/>
                    </a:lnTo>
                    <a:lnTo>
                      <a:pt x="95" y="1592"/>
                    </a:lnTo>
                    <a:lnTo>
                      <a:pt x="72" y="1589"/>
                    </a:lnTo>
                    <a:lnTo>
                      <a:pt x="53" y="1582"/>
                    </a:lnTo>
                    <a:lnTo>
                      <a:pt x="34" y="1571"/>
                    </a:lnTo>
                    <a:lnTo>
                      <a:pt x="20" y="1556"/>
                    </a:lnTo>
                    <a:lnTo>
                      <a:pt x="9" y="1539"/>
                    </a:lnTo>
                    <a:lnTo>
                      <a:pt x="2" y="1519"/>
                    </a:lnTo>
                    <a:lnTo>
                      <a:pt x="0" y="1497"/>
                    </a:lnTo>
                    <a:lnTo>
                      <a:pt x="0" y="95"/>
                    </a:lnTo>
                    <a:lnTo>
                      <a:pt x="2" y="74"/>
                    </a:lnTo>
                    <a:lnTo>
                      <a:pt x="9" y="53"/>
                    </a:lnTo>
                    <a:lnTo>
                      <a:pt x="20" y="36"/>
                    </a:lnTo>
                    <a:lnTo>
                      <a:pt x="34" y="22"/>
                    </a:lnTo>
                    <a:lnTo>
                      <a:pt x="53" y="10"/>
                    </a:lnTo>
                    <a:lnTo>
                      <a:pt x="72" y="3"/>
                    </a:lnTo>
                    <a:lnTo>
                      <a:pt x="95" y="0"/>
                    </a:lnTo>
                    <a:close/>
                  </a:path>
                </a:pathLst>
              </a:custGeom>
              <a:grpFill/>
              <a:ln w="0">
                <a:noFill/>
                <a:prstDash val="solid"/>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grpSp>
        <p:sp>
          <p:nvSpPr>
            <p:cNvPr id="21" name="Freeform 201"/>
            <p:cNvSpPr>
              <a:spLocks noEditPoints="1"/>
            </p:cNvSpPr>
            <p:nvPr/>
          </p:nvSpPr>
          <p:spPr bwMode="auto">
            <a:xfrm>
              <a:off x="4266607" y="2975517"/>
              <a:ext cx="476583" cy="476583"/>
            </a:xfrm>
            <a:custGeom>
              <a:avLst/>
              <a:gdLst>
                <a:gd name="T0" fmla="*/ 1217 w 3484"/>
                <a:gd name="T1" fmla="*/ 237 h 3486"/>
                <a:gd name="T2" fmla="*/ 891 w 3484"/>
                <a:gd name="T3" fmla="*/ 355 h 3486"/>
                <a:gd name="T4" fmla="*/ 613 w 3484"/>
                <a:gd name="T5" fmla="*/ 553 h 3486"/>
                <a:gd name="T6" fmla="*/ 397 w 3484"/>
                <a:gd name="T7" fmla="*/ 817 h 3486"/>
                <a:gd name="T8" fmla="*/ 258 w 3484"/>
                <a:gd name="T9" fmla="*/ 1133 h 3486"/>
                <a:gd name="T10" fmla="*/ 208 w 3484"/>
                <a:gd name="T11" fmla="*/ 1486 h 3486"/>
                <a:gd name="T12" fmla="*/ 258 w 3484"/>
                <a:gd name="T13" fmla="*/ 1840 h 3486"/>
                <a:gd name="T14" fmla="*/ 397 w 3484"/>
                <a:gd name="T15" fmla="*/ 2156 h 3486"/>
                <a:gd name="T16" fmla="*/ 613 w 3484"/>
                <a:gd name="T17" fmla="*/ 2420 h 3486"/>
                <a:gd name="T18" fmla="*/ 891 w 3484"/>
                <a:gd name="T19" fmla="*/ 2618 h 3486"/>
                <a:gd name="T20" fmla="*/ 1217 w 3484"/>
                <a:gd name="T21" fmla="*/ 2737 h 3486"/>
                <a:gd name="T22" fmla="*/ 1576 w 3484"/>
                <a:gd name="T23" fmla="*/ 2761 h 3486"/>
                <a:gd name="T24" fmla="*/ 1922 w 3484"/>
                <a:gd name="T25" fmla="*/ 2688 h 3486"/>
                <a:gd name="T26" fmla="*/ 2226 w 3484"/>
                <a:gd name="T27" fmla="*/ 2528 h 3486"/>
                <a:gd name="T28" fmla="*/ 2474 w 3484"/>
                <a:gd name="T29" fmla="*/ 2295 h 3486"/>
                <a:gd name="T30" fmla="*/ 2654 w 3484"/>
                <a:gd name="T31" fmla="*/ 2004 h 3486"/>
                <a:gd name="T32" fmla="*/ 2750 w 3484"/>
                <a:gd name="T33" fmla="*/ 1666 h 3486"/>
                <a:gd name="T34" fmla="*/ 2750 w 3484"/>
                <a:gd name="T35" fmla="*/ 1306 h 3486"/>
                <a:gd name="T36" fmla="*/ 2654 w 3484"/>
                <a:gd name="T37" fmla="*/ 970 h 3486"/>
                <a:gd name="T38" fmla="*/ 2474 w 3484"/>
                <a:gd name="T39" fmla="*/ 679 h 3486"/>
                <a:gd name="T40" fmla="*/ 2226 w 3484"/>
                <a:gd name="T41" fmla="*/ 445 h 3486"/>
                <a:gd name="T42" fmla="*/ 1922 w 3484"/>
                <a:gd name="T43" fmla="*/ 285 h 3486"/>
                <a:gd name="T44" fmla="*/ 1576 w 3484"/>
                <a:gd name="T45" fmla="*/ 212 h 3486"/>
                <a:gd name="T46" fmla="*/ 1679 w 3484"/>
                <a:gd name="T47" fmla="*/ 13 h 3486"/>
                <a:gd name="T48" fmla="*/ 2042 w 3484"/>
                <a:gd name="T49" fmla="*/ 108 h 3486"/>
                <a:gd name="T50" fmla="*/ 2364 w 3484"/>
                <a:gd name="T51" fmla="*/ 287 h 3486"/>
                <a:gd name="T52" fmla="*/ 2628 w 3484"/>
                <a:gd name="T53" fmla="*/ 536 h 3486"/>
                <a:gd name="T54" fmla="*/ 2827 w 3484"/>
                <a:gd name="T55" fmla="*/ 845 h 3486"/>
                <a:gd name="T56" fmla="*/ 2944 w 3484"/>
                <a:gd name="T57" fmla="*/ 1199 h 3486"/>
                <a:gd name="T58" fmla="*/ 2969 w 3484"/>
                <a:gd name="T59" fmla="*/ 1587 h 3486"/>
                <a:gd name="T60" fmla="*/ 2891 w 3484"/>
                <a:gd name="T61" fmla="*/ 1971 h 3486"/>
                <a:gd name="T62" fmla="*/ 2722 w 3484"/>
                <a:gd name="T63" fmla="*/ 2311 h 3486"/>
                <a:gd name="T64" fmla="*/ 3469 w 3484"/>
                <a:gd name="T65" fmla="*/ 3327 h 3486"/>
                <a:gd name="T66" fmla="*/ 3480 w 3484"/>
                <a:gd name="T67" fmla="*/ 3415 h 3486"/>
                <a:gd name="T68" fmla="*/ 3420 w 3484"/>
                <a:gd name="T69" fmla="*/ 3479 h 3486"/>
                <a:gd name="T70" fmla="*/ 3342 w 3484"/>
                <a:gd name="T71" fmla="*/ 3478 h 3486"/>
                <a:gd name="T72" fmla="*/ 2388 w 3484"/>
                <a:gd name="T73" fmla="*/ 2668 h 3486"/>
                <a:gd name="T74" fmla="*/ 2059 w 3484"/>
                <a:gd name="T75" fmla="*/ 2858 h 3486"/>
                <a:gd name="T76" fmla="*/ 1685 w 3484"/>
                <a:gd name="T77" fmla="*/ 2960 h 3486"/>
                <a:gd name="T78" fmla="*/ 1292 w 3484"/>
                <a:gd name="T79" fmla="*/ 2961 h 3486"/>
                <a:gd name="T80" fmla="*/ 930 w 3484"/>
                <a:gd name="T81" fmla="*/ 2865 h 3486"/>
                <a:gd name="T82" fmla="*/ 608 w 3484"/>
                <a:gd name="T83" fmla="*/ 2686 h 3486"/>
                <a:gd name="T84" fmla="*/ 343 w 3484"/>
                <a:gd name="T85" fmla="*/ 2436 h 3486"/>
                <a:gd name="T86" fmla="*/ 145 w 3484"/>
                <a:gd name="T87" fmla="*/ 2128 h 3486"/>
                <a:gd name="T88" fmla="*/ 28 w 3484"/>
                <a:gd name="T89" fmla="*/ 1774 h 3486"/>
                <a:gd name="T90" fmla="*/ 3 w 3484"/>
                <a:gd name="T91" fmla="*/ 1389 h 3486"/>
                <a:gd name="T92" fmla="*/ 75 w 3484"/>
                <a:gd name="T93" fmla="*/ 1018 h 3486"/>
                <a:gd name="T94" fmla="*/ 234 w 3484"/>
                <a:gd name="T95" fmla="*/ 685 h 3486"/>
                <a:gd name="T96" fmla="*/ 468 w 3484"/>
                <a:gd name="T97" fmla="*/ 404 h 3486"/>
                <a:gd name="T98" fmla="*/ 763 w 3484"/>
                <a:gd name="T99" fmla="*/ 188 h 3486"/>
                <a:gd name="T100" fmla="*/ 1107 w 3484"/>
                <a:gd name="T101" fmla="*/ 49 h 3486"/>
                <a:gd name="T102" fmla="*/ 1486 w 3484"/>
                <a:gd name="T103" fmla="*/ 0 h 3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84" h="3486">
                  <a:moveTo>
                    <a:pt x="1485" y="209"/>
                  </a:moveTo>
                  <a:lnTo>
                    <a:pt x="1394" y="212"/>
                  </a:lnTo>
                  <a:lnTo>
                    <a:pt x="1305" y="222"/>
                  </a:lnTo>
                  <a:lnTo>
                    <a:pt x="1217" y="237"/>
                  </a:lnTo>
                  <a:lnTo>
                    <a:pt x="1132" y="259"/>
                  </a:lnTo>
                  <a:lnTo>
                    <a:pt x="1049" y="285"/>
                  </a:lnTo>
                  <a:lnTo>
                    <a:pt x="969" y="318"/>
                  </a:lnTo>
                  <a:lnTo>
                    <a:pt x="891" y="355"/>
                  </a:lnTo>
                  <a:lnTo>
                    <a:pt x="816" y="398"/>
                  </a:lnTo>
                  <a:lnTo>
                    <a:pt x="745" y="445"/>
                  </a:lnTo>
                  <a:lnTo>
                    <a:pt x="677" y="497"/>
                  </a:lnTo>
                  <a:lnTo>
                    <a:pt x="613" y="553"/>
                  </a:lnTo>
                  <a:lnTo>
                    <a:pt x="552" y="614"/>
                  </a:lnTo>
                  <a:lnTo>
                    <a:pt x="496" y="679"/>
                  </a:lnTo>
                  <a:lnTo>
                    <a:pt x="444" y="746"/>
                  </a:lnTo>
                  <a:lnTo>
                    <a:pt x="397" y="817"/>
                  </a:lnTo>
                  <a:lnTo>
                    <a:pt x="354" y="892"/>
                  </a:lnTo>
                  <a:lnTo>
                    <a:pt x="317" y="970"/>
                  </a:lnTo>
                  <a:lnTo>
                    <a:pt x="284" y="1050"/>
                  </a:lnTo>
                  <a:lnTo>
                    <a:pt x="258" y="1133"/>
                  </a:lnTo>
                  <a:lnTo>
                    <a:pt x="235" y="1218"/>
                  </a:lnTo>
                  <a:lnTo>
                    <a:pt x="220" y="1306"/>
                  </a:lnTo>
                  <a:lnTo>
                    <a:pt x="211" y="1395"/>
                  </a:lnTo>
                  <a:lnTo>
                    <a:pt x="208" y="1486"/>
                  </a:lnTo>
                  <a:lnTo>
                    <a:pt x="211" y="1577"/>
                  </a:lnTo>
                  <a:lnTo>
                    <a:pt x="220" y="1668"/>
                  </a:lnTo>
                  <a:lnTo>
                    <a:pt x="235" y="1754"/>
                  </a:lnTo>
                  <a:lnTo>
                    <a:pt x="258" y="1840"/>
                  </a:lnTo>
                  <a:lnTo>
                    <a:pt x="284" y="1923"/>
                  </a:lnTo>
                  <a:lnTo>
                    <a:pt x="317" y="2004"/>
                  </a:lnTo>
                  <a:lnTo>
                    <a:pt x="354" y="2081"/>
                  </a:lnTo>
                  <a:lnTo>
                    <a:pt x="397" y="2156"/>
                  </a:lnTo>
                  <a:lnTo>
                    <a:pt x="444" y="2227"/>
                  </a:lnTo>
                  <a:lnTo>
                    <a:pt x="496" y="2295"/>
                  </a:lnTo>
                  <a:lnTo>
                    <a:pt x="552" y="2360"/>
                  </a:lnTo>
                  <a:lnTo>
                    <a:pt x="613" y="2420"/>
                  </a:lnTo>
                  <a:lnTo>
                    <a:pt x="677" y="2476"/>
                  </a:lnTo>
                  <a:lnTo>
                    <a:pt x="745" y="2528"/>
                  </a:lnTo>
                  <a:lnTo>
                    <a:pt x="816" y="2576"/>
                  </a:lnTo>
                  <a:lnTo>
                    <a:pt x="891" y="2618"/>
                  </a:lnTo>
                  <a:lnTo>
                    <a:pt x="969" y="2655"/>
                  </a:lnTo>
                  <a:lnTo>
                    <a:pt x="1049" y="2688"/>
                  </a:lnTo>
                  <a:lnTo>
                    <a:pt x="1132" y="2716"/>
                  </a:lnTo>
                  <a:lnTo>
                    <a:pt x="1217" y="2737"/>
                  </a:lnTo>
                  <a:lnTo>
                    <a:pt x="1305" y="2752"/>
                  </a:lnTo>
                  <a:lnTo>
                    <a:pt x="1394" y="2761"/>
                  </a:lnTo>
                  <a:lnTo>
                    <a:pt x="1485" y="2765"/>
                  </a:lnTo>
                  <a:lnTo>
                    <a:pt x="1576" y="2761"/>
                  </a:lnTo>
                  <a:lnTo>
                    <a:pt x="1666" y="2752"/>
                  </a:lnTo>
                  <a:lnTo>
                    <a:pt x="1753" y="2737"/>
                  </a:lnTo>
                  <a:lnTo>
                    <a:pt x="1839" y="2716"/>
                  </a:lnTo>
                  <a:lnTo>
                    <a:pt x="1922" y="2688"/>
                  </a:lnTo>
                  <a:lnTo>
                    <a:pt x="2002" y="2655"/>
                  </a:lnTo>
                  <a:lnTo>
                    <a:pt x="2079" y="2618"/>
                  </a:lnTo>
                  <a:lnTo>
                    <a:pt x="2155" y="2575"/>
                  </a:lnTo>
                  <a:lnTo>
                    <a:pt x="2226" y="2528"/>
                  </a:lnTo>
                  <a:lnTo>
                    <a:pt x="2294" y="2476"/>
                  </a:lnTo>
                  <a:lnTo>
                    <a:pt x="2357" y="2420"/>
                  </a:lnTo>
                  <a:lnTo>
                    <a:pt x="2418" y="2360"/>
                  </a:lnTo>
                  <a:lnTo>
                    <a:pt x="2474" y="2295"/>
                  </a:lnTo>
                  <a:lnTo>
                    <a:pt x="2526" y="2227"/>
                  </a:lnTo>
                  <a:lnTo>
                    <a:pt x="2573" y="2155"/>
                  </a:lnTo>
                  <a:lnTo>
                    <a:pt x="2616" y="2081"/>
                  </a:lnTo>
                  <a:lnTo>
                    <a:pt x="2654" y="2004"/>
                  </a:lnTo>
                  <a:lnTo>
                    <a:pt x="2686" y="1923"/>
                  </a:lnTo>
                  <a:lnTo>
                    <a:pt x="2713" y="1840"/>
                  </a:lnTo>
                  <a:lnTo>
                    <a:pt x="2734" y="1754"/>
                  </a:lnTo>
                  <a:lnTo>
                    <a:pt x="2750" y="1666"/>
                  </a:lnTo>
                  <a:lnTo>
                    <a:pt x="2760" y="1577"/>
                  </a:lnTo>
                  <a:lnTo>
                    <a:pt x="2763" y="1486"/>
                  </a:lnTo>
                  <a:lnTo>
                    <a:pt x="2760" y="1395"/>
                  </a:lnTo>
                  <a:lnTo>
                    <a:pt x="2750" y="1306"/>
                  </a:lnTo>
                  <a:lnTo>
                    <a:pt x="2734" y="1218"/>
                  </a:lnTo>
                  <a:lnTo>
                    <a:pt x="2713" y="1133"/>
                  </a:lnTo>
                  <a:lnTo>
                    <a:pt x="2686" y="1051"/>
                  </a:lnTo>
                  <a:lnTo>
                    <a:pt x="2654" y="970"/>
                  </a:lnTo>
                  <a:lnTo>
                    <a:pt x="2616" y="893"/>
                  </a:lnTo>
                  <a:lnTo>
                    <a:pt x="2573" y="817"/>
                  </a:lnTo>
                  <a:lnTo>
                    <a:pt x="2526" y="746"/>
                  </a:lnTo>
                  <a:lnTo>
                    <a:pt x="2474" y="679"/>
                  </a:lnTo>
                  <a:lnTo>
                    <a:pt x="2418" y="614"/>
                  </a:lnTo>
                  <a:lnTo>
                    <a:pt x="2357" y="553"/>
                  </a:lnTo>
                  <a:lnTo>
                    <a:pt x="2294" y="497"/>
                  </a:lnTo>
                  <a:lnTo>
                    <a:pt x="2226" y="445"/>
                  </a:lnTo>
                  <a:lnTo>
                    <a:pt x="2155" y="399"/>
                  </a:lnTo>
                  <a:lnTo>
                    <a:pt x="2079" y="355"/>
                  </a:lnTo>
                  <a:lnTo>
                    <a:pt x="2002" y="318"/>
                  </a:lnTo>
                  <a:lnTo>
                    <a:pt x="1922" y="285"/>
                  </a:lnTo>
                  <a:lnTo>
                    <a:pt x="1839" y="259"/>
                  </a:lnTo>
                  <a:lnTo>
                    <a:pt x="1753" y="237"/>
                  </a:lnTo>
                  <a:lnTo>
                    <a:pt x="1666" y="222"/>
                  </a:lnTo>
                  <a:lnTo>
                    <a:pt x="1576" y="212"/>
                  </a:lnTo>
                  <a:lnTo>
                    <a:pt x="1485" y="209"/>
                  </a:lnTo>
                  <a:close/>
                  <a:moveTo>
                    <a:pt x="1486" y="0"/>
                  </a:moveTo>
                  <a:lnTo>
                    <a:pt x="1583" y="3"/>
                  </a:lnTo>
                  <a:lnTo>
                    <a:pt x="1679" y="13"/>
                  </a:lnTo>
                  <a:lnTo>
                    <a:pt x="1773" y="28"/>
                  </a:lnTo>
                  <a:lnTo>
                    <a:pt x="1865" y="49"/>
                  </a:lnTo>
                  <a:lnTo>
                    <a:pt x="1955" y="75"/>
                  </a:lnTo>
                  <a:lnTo>
                    <a:pt x="2042" y="108"/>
                  </a:lnTo>
                  <a:lnTo>
                    <a:pt x="2127" y="145"/>
                  </a:lnTo>
                  <a:lnTo>
                    <a:pt x="2209" y="188"/>
                  </a:lnTo>
                  <a:lnTo>
                    <a:pt x="2287" y="235"/>
                  </a:lnTo>
                  <a:lnTo>
                    <a:pt x="2364" y="287"/>
                  </a:lnTo>
                  <a:lnTo>
                    <a:pt x="2436" y="344"/>
                  </a:lnTo>
                  <a:lnTo>
                    <a:pt x="2503" y="404"/>
                  </a:lnTo>
                  <a:lnTo>
                    <a:pt x="2568" y="469"/>
                  </a:lnTo>
                  <a:lnTo>
                    <a:pt x="2628" y="536"/>
                  </a:lnTo>
                  <a:lnTo>
                    <a:pt x="2685" y="609"/>
                  </a:lnTo>
                  <a:lnTo>
                    <a:pt x="2737" y="685"/>
                  </a:lnTo>
                  <a:lnTo>
                    <a:pt x="2784" y="763"/>
                  </a:lnTo>
                  <a:lnTo>
                    <a:pt x="2827" y="845"/>
                  </a:lnTo>
                  <a:lnTo>
                    <a:pt x="2864" y="930"/>
                  </a:lnTo>
                  <a:lnTo>
                    <a:pt x="2897" y="1017"/>
                  </a:lnTo>
                  <a:lnTo>
                    <a:pt x="2923" y="1107"/>
                  </a:lnTo>
                  <a:lnTo>
                    <a:pt x="2944" y="1199"/>
                  </a:lnTo>
                  <a:lnTo>
                    <a:pt x="2960" y="1293"/>
                  </a:lnTo>
                  <a:lnTo>
                    <a:pt x="2969" y="1389"/>
                  </a:lnTo>
                  <a:lnTo>
                    <a:pt x="2972" y="1486"/>
                  </a:lnTo>
                  <a:lnTo>
                    <a:pt x="2969" y="1587"/>
                  </a:lnTo>
                  <a:lnTo>
                    <a:pt x="2959" y="1687"/>
                  </a:lnTo>
                  <a:lnTo>
                    <a:pt x="2942" y="1783"/>
                  </a:lnTo>
                  <a:lnTo>
                    <a:pt x="2920" y="1878"/>
                  </a:lnTo>
                  <a:lnTo>
                    <a:pt x="2891" y="1971"/>
                  </a:lnTo>
                  <a:lnTo>
                    <a:pt x="2857" y="2060"/>
                  </a:lnTo>
                  <a:lnTo>
                    <a:pt x="2817" y="2147"/>
                  </a:lnTo>
                  <a:lnTo>
                    <a:pt x="2773" y="2230"/>
                  </a:lnTo>
                  <a:lnTo>
                    <a:pt x="2722" y="2311"/>
                  </a:lnTo>
                  <a:lnTo>
                    <a:pt x="2668" y="2388"/>
                  </a:lnTo>
                  <a:lnTo>
                    <a:pt x="2607" y="2461"/>
                  </a:lnTo>
                  <a:lnTo>
                    <a:pt x="3454" y="3308"/>
                  </a:lnTo>
                  <a:lnTo>
                    <a:pt x="3469" y="3327"/>
                  </a:lnTo>
                  <a:lnTo>
                    <a:pt x="3480" y="3349"/>
                  </a:lnTo>
                  <a:lnTo>
                    <a:pt x="3484" y="3371"/>
                  </a:lnTo>
                  <a:lnTo>
                    <a:pt x="3484" y="3393"/>
                  </a:lnTo>
                  <a:lnTo>
                    <a:pt x="3480" y="3415"/>
                  </a:lnTo>
                  <a:lnTo>
                    <a:pt x="3469" y="3437"/>
                  </a:lnTo>
                  <a:lnTo>
                    <a:pt x="3454" y="3456"/>
                  </a:lnTo>
                  <a:lnTo>
                    <a:pt x="3438" y="3470"/>
                  </a:lnTo>
                  <a:lnTo>
                    <a:pt x="3420" y="3479"/>
                  </a:lnTo>
                  <a:lnTo>
                    <a:pt x="3401" y="3484"/>
                  </a:lnTo>
                  <a:lnTo>
                    <a:pt x="3381" y="3486"/>
                  </a:lnTo>
                  <a:lnTo>
                    <a:pt x="3362" y="3484"/>
                  </a:lnTo>
                  <a:lnTo>
                    <a:pt x="3342" y="3478"/>
                  </a:lnTo>
                  <a:lnTo>
                    <a:pt x="3324" y="3468"/>
                  </a:lnTo>
                  <a:lnTo>
                    <a:pt x="3308" y="3456"/>
                  </a:lnTo>
                  <a:lnTo>
                    <a:pt x="2461" y="2608"/>
                  </a:lnTo>
                  <a:lnTo>
                    <a:pt x="2388" y="2668"/>
                  </a:lnTo>
                  <a:lnTo>
                    <a:pt x="2311" y="2723"/>
                  </a:lnTo>
                  <a:lnTo>
                    <a:pt x="2230" y="2773"/>
                  </a:lnTo>
                  <a:lnTo>
                    <a:pt x="2146" y="2819"/>
                  </a:lnTo>
                  <a:lnTo>
                    <a:pt x="2059" y="2858"/>
                  </a:lnTo>
                  <a:lnTo>
                    <a:pt x="1970" y="2892"/>
                  </a:lnTo>
                  <a:lnTo>
                    <a:pt x="1877" y="2920"/>
                  </a:lnTo>
                  <a:lnTo>
                    <a:pt x="1783" y="2944"/>
                  </a:lnTo>
                  <a:lnTo>
                    <a:pt x="1685" y="2960"/>
                  </a:lnTo>
                  <a:lnTo>
                    <a:pt x="1587" y="2969"/>
                  </a:lnTo>
                  <a:lnTo>
                    <a:pt x="1486" y="2973"/>
                  </a:lnTo>
                  <a:lnTo>
                    <a:pt x="1388" y="2970"/>
                  </a:lnTo>
                  <a:lnTo>
                    <a:pt x="1292" y="2961"/>
                  </a:lnTo>
                  <a:lnTo>
                    <a:pt x="1199" y="2945"/>
                  </a:lnTo>
                  <a:lnTo>
                    <a:pt x="1107" y="2924"/>
                  </a:lnTo>
                  <a:lnTo>
                    <a:pt x="1016" y="2897"/>
                  </a:lnTo>
                  <a:lnTo>
                    <a:pt x="930" y="2865"/>
                  </a:lnTo>
                  <a:lnTo>
                    <a:pt x="845" y="2827"/>
                  </a:lnTo>
                  <a:lnTo>
                    <a:pt x="763" y="2785"/>
                  </a:lnTo>
                  <a:lnTo>
                    <a:pt x="685" y="2738"/>
                  </a:lnTo>
                  <a:lnTo>
                    <a:pt x="608" y="2686"/>
                  </a:lnTo>
                  <a:lnTo>
                    <a:pt x="536" y="2629"/>
                  </a:lnTo>
                  <a:lnTo>
                    <a:pt x="468" y="2569"/>
                  </a:lnTo>
                  <a:lnTo>
                    <a:pt x="404" y="2504"/>
                  </a:lnTo>
                  <a:lnTo>
                    <a:pt x="343" y="2436"/>
                  </a:lnTo>
                  <a:lnTo>
                    <a:pt x="287" y="2364"/>
                  </a:lnTo>
                  <a:lnTo>
                    <a:pt x="235" y="2289"/>
                  </a:lnTo>
                  <a:lnTo>
                    <a:pt x="188" y="2209"/>
                  </a:lnTo>
                  <a:lnTo>
                    <a:pt x="145" y="2128"/>
                  </a:lnTo>
                  <a:lnTo>
                    <a:pt x="108" y="2043"/>
                  </a:lnTo>
                  <a:lnTo>
                    <a:pt x="75" y="1956"/>
                  </a:lnTo>
                  <a:lnTo>
                    <a:pt x="49" y="1866"/>
                  </a:lnTo>
                  <a:lnTo>
                    <a:pt x="28" y="1774"/>
                  </a:lnTo>
                  <a:lnTo>
                    <a:pt x="12" y="1680"/>
                  </a:lnTo>
                  <a:lnTo>
                    <a:pt x="3" y="1584"/>
                  </a:lnTo>
                  <a:lnTo>
                    <a:pt x="0" y="1486"/>
                  </a:lnTo>
                  <a:lnTo>
                    <a:pt x="3" y="1389"/>
                  </a:lnTo>
                  <a:lnTo>
                    <a:pt x="12" y="1293"/>
                  </a:lnTo>
                  <a:lnTo>
                    <a:pt x="28" y="1199"/>
                  </a:lnTo>
                  <a:lnTo>
                    <a:pt x="49" y="1107"/>
                  </a:lnTo>
                  <a:lnTo>
                    <a:pt x="75" y="1018"/>
                  </a:lnTo>
                  <a:lnTo>
                    <a:pt x="108" y="930"/>
                  </a:lnTo>
                  <a:lnTo>
                    <a:pt x="145" y="845"/>
                  </a:lnTo>
                  <a:lnTo>
                    <a:pt x="188" y="763"/>
                  </a:lnTo>
                  <a:lnTo>
                    <a:pt x="234" y="685"/>
                  </a:lnTo>
                  <a:lnTo>
                    <a:pt x="286" y="610"/>
                  </a:lnTo>
                  <a:lnTo>
                    <a:pt x="342" y="538"/>
                  </a:lnTo>
                  <a:lnTo>
                    <a:pt x="404" y="469"/>
                  </a:lnTo>
                  <a:lnTo>
                    <a:pt x="468" y="404"/>
                  </a:lnTo>
                  <a:lnTo>
                    <a:pt x="536" y="344"/>
                  </a:lnTo>
                  <a:lnTo>
                    <a:pt x="608" y="287"/>
                  </a:lnTo>
                  <a:lnTo>
                    <a:pt x="684" y="235"/>
                  </a:lnTo>
                  <a:lnTo>
                    <a:pt x="763" y="188"/>
                  </a:lnTo>
                  <a:lnTo>
                    <a:pt x="845" y="145"/>
                  </a:lnTo>
                  <a:lnTo>
                    <a:pt x="930" y="108"/>
                  </a:lnTo>
                  <a:lnTo>
                    <a:pt x="1016" y="75"/>
                  </a:lnTo>
                  <a:lnTo>
                    <a:pt x="1107" y="49"/>
                  </a:lnTo>
                  <a:lnTo>
                    <a:pt x="1199" y="28"/>
                  </a:lnTo>
                  <a:lnTo>
                    <a:pt x="1292" y="13"/>
                  </a:lnTo>
                  <a:lnTo>
                    <a:pt x="1388" y="3"/>
                  </a:lnTo>
                  <a:lnTo>
                    <a:pt x="1486" y="0"/>
                  </a:lnTo>
                  <a:close/>
                </a:path>
              </a:pathLst>
            </a:custGeom>
            <a:solidFill>
              <a:schemeClr val="accent1"/>
            </a:solidFill>
            <a:ln w="0">
              <a:noFill/>
              <a:prstDash val="solid"/>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sp>
          <p:nvSpPr>
            <p:cNvPr id="22" name="Freeform 206"/>
            <p:cNvSpPr>
              <a:spLocks noEditPoints="1"/>
            </p:cNvSpPr>
            <p:nvPr/>
          </p:nvSpPr>
          <p:spPr bwMode="auto">
            <a:xfrm>
              <a:off x="7209651" y="4836066"/>
              <a:ext cx="509658" cy="457038"/>
            </a:xfrm>
            <a:custGeom>
              <a:avLst/>
              <a:gdLst>
                <a:gd name="T0" fmla="*/ 194 w 3394"/>
                <a:gd name="T1" fmla="*/ 2074 h 3044"/>
                <a:gd name="T2" fmla="*/ 235 w 3394"/>
                <a:gd name="T3" fmla="*/ 2172 h 3044"/>
                <a:gd name="T4" fmla="*/ 314 w 3394"/>
                <a:gd name="T5" fmla="*/ 2239 h 3044"/>
                <a:gd name="T6" fmla="*/ 418 w 3394"/>
                <a:gd name="T7" fmla="*/ 2265 h 3044"/>
                <a:gd name="T8" fmla="*/ 3048 w 3394"/>
                <a:gd name="T9" fmla="*/ 2254 h 3044"/>
                <a:gd name="T10" fmla="*/ 3136 w 3394"/>
                <a:gd name="T11" fmla="*/ 2198 h 3044"/>
                <a:gd name="T12" fmla="*/ 3192 w 3394"/>
                <a:gd name="T13" fmla="*/ 2109 h 3044"/>
                <a:gd name="T14" fmla="*/ 3203 w 3394"/>
                <a:gd name="T15" fmla="*/ 1961 h 3044"/>
                <a:gd name="T16" fmla="*/ 381 w 3394"/>
                <a:gd name="T17" fmla="*/ 194 h 3044"/>
                <a:gd name="T18" fmla="*/ 283 w 3394"/>
                <a:gd name="T19" fmla="*/ 235 h 3044"/>
                <a:gd name="T20" fmla="*/ 215 w 3394"/>
                <a:gd name="T21" fmla="*/ 314 h 3044"/>
                <a:gd name="T22" fmla="*/ 191 w 3394"/>
                <a:gd name="T23" fmla="*/ 419 h 3044"/>
                <a:gd name="T24" fmla="*/ 3204 w 3394"/>
                <a:gd name="T25" fmla="*/ 419 h 3044"/>
                <a:gd name="T26" fmla="*/ 3178 w 3394"/>
                <a:gd name="T27" fmla="*/ 314 h 3044"/>
                <a:gd name="T28" fmla="*/ 3110 w 3394"/>
                <a:gd name="T29" fmla="*/ 235 h 3044"/>
                <a:gd name="T30" fmla="*/ 3013 w 3394"/>
                <a:gd name="T31" fmla="*/ 194 h 3044"/>
                <a:gd name="T32" fmla="*/ 418 w 3394"/>
                <a:gd name="T33" fmla="*/ 0 h 3044"/>
                <a:gd name="T34" fmla="*/ 3079 w 3394"/>
                <a:gd name="T35" fmla="*/ 14 h 3044"/>
                <a:gd name="T36" fmla="*/ 3215 w 3394"/>
                <a:gd name="T37" fmla="*/ 75 h 3044"/>
                <a:gd name="T38" fmla="*/ 3319 w 3394"/>
                <a:gd name="T39" fmla="*/ 179 h 3044"/>
                <a:gd name="T40" fmla="*/ 3380 w 3394"/>
                <a:gd name="T41" fmla="*/ 316 h 3044"/>
                <a:gd name="T42" fmla="*/ 3394 w 3394"/>
                <a:gd name="T43" fmla="*/ 2037 h 3044"/>
                <a:gd name="T44" fmla="*/ 3365 w 3394"/>
                <a:gd name="T45" fmla="*/ 2188 h 3044"/>
                <a:gd name="T46" fmla="*/ 3288 w 3394"/>
                <a:gd name="T47" fmla="*/ 2314 h 3044"/>
                <a:gd name="T48" fmla="*/ 3171 w 3394"/>
                <a:gd name="T49" fmla="*/ 2406 h 3044"/>
                <a:gd name="T50" fmla="*/ 3027 w 3394"/>
                <a:gd name="T51" fmla="*/ 2451 h 3044"/>
                <a:gd name="T52" fmla="*/ 1792 w 3394"/>
                <a:gd name="T53" fmla="*/ 2853 h 3044"/>
                <a:gd name="T54" fmla="*/ 2423 w 3394"/>
                <a:gd name="T55" fmla="*/ 2864 h 3044"/>
                <a:gd name="T56" fmla="*/ 2468 w 3394"/>
                <a:gd name="T57" fmla="*/ 2907 h 3044"/>
                <a:gd name="T58" fmla="*/ 2475 w 3394"/>
                <a:gd name="T59" fmla="*/ 2971 h 3044"/>
                <a:gd name="T60" fmla="*/ 2442 w 3394"/>
                <a:gd name="T61" fmla="*/ 3023 h 3044"/>
                <a:gd name="T62" fmla="*/ 2382 w 3394"/>
                <a:gd name="T63" fmla="*/ 3044 h 3044"/>
                <a:gd name="T64" fmla="*/ 970 w 3394"/>
                <a:gd name="T65" fmla="*/ 3034 h 3044"/>
                <a:gd name="T66" fmla="*/ 926 w 3394"/>
                <a:gd name="T67" fmla="*/ 2990 h 3044"/>
                <a:gd name="T68" fmla="*/ 919 w 3394"/>
                <a:gd name="T69" fmla="*/ 2926 h 3044"/>
                <a:gd name="T70" fmla="*/ 952 w 3394"/>
                <a:gd name="T71" fmla="*/ 2875 h 3044"/>
                <a:gd name="T72" fmla="*/ 1012 w 3394"/>
                <a:gd name="T73" fmla="*/ 2853 h 3044"/>
                <a:gd name="T74" fmla="*/ 418 w 3394"/>
                <a:gd name="T75" fmla="*/ 2455 h 3044"/>
                <a:gd name="T76" fmla="*/ 267 w 3394"/>
                <a:gd name="T77" fmla="*/ 2427 h 3044"/>
                <a:gd name="T78" fmla="*/ 140 w 3394"/>
                <a:gd name="T79" fmla="*/ 2349 h 3044"/>
                <a:gd name="T80" fmla="*/ 49 w 3394"/>
                <a:gd name="T81" fmla="*/ 2233 h 3044"/>
                <a:gd name="T82" fmla="*/ 3 w 3394"/>
                <a:gd name="T83" fmla="*/ 2089 h 3044"/>
                <a:gd name="T84" fmla="*/ 3 w 3394"/>
                <a:gd name="T85" fmla="*/ 366 h 3044"/>
                <a:gd name="T86" fmla="*/ 49 w 3394"/>
                <a:gd name="T87" fmla="*/ 222 h 3044"/>
                <a:gd name="T88" fmla="*/ 141 w 3394"/>
                <a:gd name="T89" fmla="*/ 106 h 3044"/>
                <a:gd name="T90" fmla="*/ 268 w 3394"/>
                <a:gd name="T91" fmla="*/ 29 h 3044"/>
                <a:gd name="T92" fmla="*/ 418 w 3394"/>
                <a:gd name="T93" fmla="*/ 0 h 3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4" h="3044">
                  <a:moveTo>
                    <a:pt x="191" y="1961"/>
                  </a:moveTo>
                  <a:lnTo>
                    <a:pt x="191" y="2037"/>
                  </a:lnTo>
                  <a:lnTo>
                    <a:pt x="194" y="2074"/>
                  </a:lnTo>
                  <a:lnTo>
                    <a:pt x="202" y="2109"/>
                  </a:lnTo>
                  <a:lnTo>
                    <a:pt x="216" y="2142"/>
                  </a:lnTo>
                  <a:lnTo>
                    <a:pt x="235" y="2172"/>
                  </a:lnTo>
                  <a:lnTo>
                    <a:pt x="258" y="2198"/>
                  </a:lnTo>
                  <a:lnTo>
                    <a:pt x="284" y="2221"/>
                  </a:lnTo>
                  <a:lnTo>
                    <a:pt x="314" y="2239"/>
                  </a:lnTo>
                  <a:lnTo>
                    <a:pt x="346" y="2254"/>
                  </a:lnTo>
                  <a:lnTo>
                    <a:pt x="381" y="2262"/>
                  </a:lnTo>
                  <a:lnTo>
                    <a:pt x="418" y="2265"/>
                  </a:lnTo>
                  <a:lnTo>
                    <a:pt x="2976" y="2265"/>
                  </a:lnTo>
                  <a:lnTo>
                    <a:pt x="3013" y="2262"/>
                  </a:lnTo>
                  <a:lnTo>
                    <a:pt x="3048" y="2254"/>
                  </a:lnTo>
                  <a:lnTo>
                    <a:pt x="3080" y="2239"/>
                  </a:lnTo>
                  <a:lnTo>
                    <a:pt x="3109" y="2221"/>
                  </a:lnTo>
                  <a:lnTo>
                    <a:pt x="3136" y="2198"/>
                  </a:lnTo>
                  <a:lnTo>
                    <a:pt x="3159" y="2172"/>
                  </a:lnTo>
                  <a:lnTo>
                    <a:pt x="3177" y="2142"/>
                  </a:lnTo>
                  <a:lnTo>
                    <a:pt x="3192" y="2109"/>
                  </a:lnTo>
                  <a:lnTo>
                    <a:pt x="3200" y="2074"/>
                  </a:lnTo>
                  <a:lnTo>
                    <a:pt x="3203" y="2037"/>
                  </a:lnTo>
                  <a:lnTo>
                    <a:pt x="3203" y="1961"/>
                  </a:lnTo>
                  <a:lnTo>
                    <a:pt x="191" y="1961"/>
                  </a:lnTo>
                  <a:close/>
                  <a:moveTo>
                    <a:pt x="418" y="190"/>
                  </a:moveTo>
                  <a:lnTo>
                    <a:pt x="381" y="194"/>
                  </a:lnTo>
                  <a:lnTo>
                    <a:pt x="346" y="202"/>
                  </a:lnTo>
                  <a:lnTo>
                    <a:pt x="313" y="216"/>
                  </a:lnTo>
                  <a:lnTo>
                    <a:pt x="283" y="235"/>
                  </a:lnTo>
                  <a:lnTo>
                    <a:pt x="258" y="257"/>
                  </a:lnTo>
                  <a:lnTo>
                    <a:pt x="234" y="284"/>
                  </a:lnTo>
                  <a:lnTo>
                    <a:pt x="215" y="314"/>
                  </a:lnTo>
                  <a:lnTo>
                    <a:pt x="202" y="347"/>
                  </a:lnTo>
                  <a:lnTo>
                    <a:pt x="194" y="382"/>
                  </a:lnTo>
                  <a:lnTo>
                    <a:pt x="191" y="419"/>
                  </a:lnTo>
                  <a:lnTo>
                    <a:pt x="191" y="1771"/>
                  </a:lnTo>
                  <a:lnTo>
                    <a:pt x="3204" y="1771"/>
                  </a:lnTo>
                  <a:lnTo>
                    <a:pt x="3204" y="419"/>
                  </a:lnTo>
                  <a:lnTo>
                    <a:pt x="3201" y="382"/>
                  </a:lnTo>
                  <a:lnTo>
                    <a:pt x="3193" y="347"/>
                  </a:lnTo>
                  <a:lnTo>
                    <a:pt x="3178" y="314"/>
                  </a:lnTo>
                  <a:lnTo>
                    <a:pt x="3160" y="284"/>
                  </a:lnTo>
                  <a:lnTo>
                    <a:pt x="3137" y="257"/>
                  </a:lnTo>
                  <a:lnTo>
                    <a:pt x="3110" y="235"/>
                  </a:lnTo>
                  <a:lnTo>
                    <a:pt x="3081" y="216"/>
                  </a:lnTo>
                  <a:lnTo>
                    <a:pt x="3048" y="202"/>
                  </a:lnTo>
                  <a:lnTo>
                    <a:pt x="3013" y="194"/>
                  </a:lnTo>
                  <a:lnTo>
                    <a:pt x="2976" y="190"/>
                  </a:lnTo>
                  <a:lnTo>
                    <a:pt x="418" y="190"/>
                  </a:lnTo>
                  <a:close/>
                  <a:moveTo>
                    <a:pt x="418" y="0"/>
                  </a:moveTo>
                  <a:lnTo>
                    <a:pt x="2976" y="0"/>
                  </a:lnTo>
                  <a:lnTo>
                    <a:pt x="3028" y="3"/>
                  </a:lnTo>
                  <a:lnTo>
                    <a:pt x="3079" y="14"/>
                  </a:lnTo>
                  <a:lnTo>
                    <a:pt x="3126" y="29"/>
                  </a:lnTo>
                  <a:lnTo>
                    <a:pt x="3172" y="50"/>
                  </a:lnTo>
                  <a:lnTo>
                    <a:pt x="3215" y="75"/>
                  </a:lnTo>
                  <a:lnTo>
                    <a:pt x="3253" y="106"/>
                  </a:lnTo>
                  <a:lnTo>
                    <a:pt x="3288" y="141"/>
                  </a:lnTo>
                  <a:lnTo>
                    <a:pt x="3319" y="179"/>
                  </a:lnTo>
                  <a:lnTo>
                    <a:pt x="3344" y="222"/>
                  </a:lnTo>
                  <a:lnTo>
                    <a:pt x="3366" y="268"/>
                  </a:lnTo>
                  <a:lnTo>
                    <a:pt x="3380" y="316"/>
                  </a:lnTo>
                  <a:lnTo>
                    <a:pt x="3391" y="366"/>
                  </a:lnTo>
                  <a:lnTo>
                    <a:pt x="3394" y="419"/>
                  </a:lnTo>
                  <a:lnTo>
                    <a:pt x="3394" y="2037"/>
                  </a:lnTo>
                  <a:lnTo>
                    <a:pt x="3391" y="2089"/>
                  </a:lnTo>
                  <a:lnTo>
                    <a:pt x="3380" y="2140"/>
                  </a:lnTo>
                  <a:lnTo>
                    <a:pt x="3365" y="2188"/>
                  </a:lnTo>
                  <a:lnTo>
                    <a:pt x="3344" y="2233"/>
                  </a:lnTo>
                  <a:lnTo>
                    <a:pt x="3319" y="2275"/>
                  </a:lnTo>
                  <a:lnTo>
                    <a:pt x="3288" y="2314"/>
                  </a:lnTo>
                  <a:lnTo>
                    <a:pt x="3253" y="2349"/>
                  </a:lnTo>
                  <a:lnTo>
                    <a:pt x="3214" y="2380"/>
                  </a:lnTo>
                  <a:lnTo>
                    <a:pt x="3171" y="2406"/>
                  </a:lnTo>
                  <a:lnTo>
                    <a:pt x="3126" y="2427"/>
                  </a:lnTo>
                  <a:lnTo>
                    <a:pt x="3078" y="2442"/>
                  </a:lnTo>
                  <a:lnTo>
                    <a:pt x="3027" y="2451"/>
                  </a:lnTo>
                  <a:lnTo>
                    <a:pt x="2976" y="2455"/>
                  </a:lnTo>
                  <a:lnTo>
                    <a:pt x="1792" y="2455"/>
                  </a:lnTo>
                  <a:lnTo>
                    <a:pt x="1792" y="2853"/>
                  </a:lnTo>
                  <a:lnTo>
                    <a:pt x="2382" y="2853"/>
                  </a:lnTo>
                  <a:lnTo>
                    <a:pt x="2404" y="2857"/>
                  </a:lnTo>
                  <a:lnTo>
                    <a:pt x="2423" y="2864"/>
                  </a:lnTo>
                  <a:lnTo>
                    <a:pt x="2442" y="2875"/>
                  </a:lnTo>
                  <a:lnTo>
                    <a:pt x="2456" y="2889"/>
                  </a:lnTo>
                  <a:lnTo>
                    <a:pt x="2468" y="2907"/>
                  </a:lnTo>
                  <a:lnTo>
                    <a:pt x="2475" y="2926"/>
                  </a:lnTo>
                  <a:lnTo>
                    <a:pt x="2477" y="2949"/>
                  </a:lnTo>
                  <a:lnTo>
                    <a:pt x="2475" y="2971"/>
                  </a:lnTo>
                  <a:lnTo>
                    <a:pt x="2468" y="2990"/>
                  </a:lnTo>
                  <a:lnTo>
                    <a:pt x="2456" y="3009"/>
                  </a:lnTo>
                  <a:lnTo>
                    <a:pt x="2442" y="3023"/>
                  </a:lnTo>
                  <a:lnTo>
                    <a:pt x="2423" y="3034"/>
                  </a:lnTo>
                  <a:lnTo>
                    <a:pt x="2404" y="3042"/>
                  </a:lnTo>
                  <a:lnTo>
                    <a:pt x="2382" y="3044"/>
                  </a:lnTo>
                  <a:lnTo>
                    <a:pt x="1012" y="3044"/>
                  </a:lnTo>
                  <a:lnTo>
                    <a:pt x="990" y="3042"/>
                  </a:lnTo>
                  <a:lnTo>
                    <a:pt x="970" y="3034"/>
                  </a:lnTo>
                  <a:lnTo>
                    <a:pt x="952" y="3023"/>
                  </a:lnTo>
                  <a:lnTo>
                    <a:pt x="938" y="3009"/>
                  </a:lnTo>
                  <a:lnTo>
                    <a:pt x="926" y="2990"/>
                  </a:lnTo>
                  <a:lnTo>
                    <a:pt x="919" y="2971"/>
                  </a:lnTo>
                  <a:lnTo>
                    <a:pt x="917" y="2949"/>
                  </a:lnTo>
                  <a:lnTo>
                    <a:pt x="919" y="2926"/>
                  </a:lnTo>
                  <a:lnTo>
                    <a:pt x="926" y="2907"/>
                  </a:lnTo>
                  <a:lnTo>
                    <a:pt x="938" y="2889"/>
                  </a:lnTo>
                  <a:lnTo>
                    <a:pt x="952" y="2875"/>
                  </a:lnTo>
                  <a:lnTo>
                    <a:pt x="970" y="2864"/>
                  </a:lnTo>
                  <a:lnTo>
                    <a:pt x="990" y="2857"/>
                  </a:lnTo>
                  <a:lnTo>
                    <a:pt x="1012" y="2853"/>
                  </a:lnTo>
                  <a:lnTo>
                    <a:pt x="1602" y="2853"/>
                  </a:lnTo>
                  <a:lnTo>
                    <a:pt x="1602" y="2455"/>
                  </a:lnTo>
                  <a:lnTo>
                    <a:pt x="418" y="2455"/>
                  </a:lnTo>
                  <a:lnTo>
                    <a:pt x="366" y="2451"/>
                  </a:lnTo>
                  <a:lnTo>
                    <a:pt x="315" y="2442"/>
                  </a:lnTo>
                  <a:lnTo>
                    <a:pt x="267" y="2427"/>
                  </a:lnTo>
                  <a:lnTo>
                    <a:pt x="222" y="2406"/>
                  </a:lnTo>
                  <a:lnTo>
                    <a:pt x="179" y="2380"/>
                  </a:lnTo>
                  <a:lnTo>
                    <a:pt x="140" y="2349"/>
                  </a:lnTo>
                  <a:lnTo>
                    <a:pt x="106" y="2314"/>
                  </a:lnTo>
                  <a:lnTo>
                    <a:pt x="75" y="2275"/>
                  </a:lnTo>
                  <a:lnTo>
                    <a:pt x="49" y="2233"/>
                  </a:lnTo>
                  <a:lnTo>
                    <a:pt x="28" y="2188"/>
                  </a:lnTo>
                  <a:lnTo>
                    <a:pt x="12" y="2140"/>
                  </a:lnTo>
                  <a:lnTo>
                    <a:pt x="3" y="2089"/>
                  </a:lnTo>
                  <a:lnTo>
                    <a:pt x="0" y="2037"/>
                  </a:lnTo>
                  <a:lnTo>
                    <a:pt x="0" y="419"/>
                  </a:lnTo>
                  <a:lnTo>
                    <a:pt x="3" y="366"/>
                  </a:lnTo>
                  <a:lnTo>
                    <a:pt x="12" y="316"/>
                  </a:lnTo>
                  <a:lnTo>
                    <a:pt x="28" y="268"/>
                  </a:lnTo>
                  <a:lnTo>
                    <a:pt x="49" y="222"/>
                  </a:lnTo>
                  <a:lnTo>
                    <a:pt x="75" y="179"/>
                  </a:lnTo>
                  <a:lnTo>
                    <a:pt x="106" y="141"/>
                  </a:lnTo>
                  <a:lnTo>
                    <a:pt x="141" y="106"/>
                  </a:lnTo>
                  <a:lnTo>
                    <a:pt x="179" y="75"/>
                  </a:lnTo>
                  <a:lnTo>
                    <a:pt x="223" y="50"/>
                  </a:lnTo>
                  <a:lnTo>
                    <a:pt x="268" y="29"/>
                  </a:lnTo>
                  <a:lnTo>
                    <a:pt x="315" y="14"/>
                  </a:lnTo>
                  <a:lnTo>
                    <a:pt x="366" y="3"/>
                  </a:lnTo>
                  <a:lnTo>
                    <a:pt x="418" y="0"/>
                  </a:lnTo>
                  <a:close/>
                </a:path>
              </a:pathLst>
            </a:custGeom>
            <a:solidFill>
              <a:schemeClr val="accent1"/>
            </a:solidFill>
            <a:ln w="0">
              <a:noFill/>
              <a:prstDash val="solid"/>
              <a:round/>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Light" panose="020F0302020204030204" pitchFamily="34" charset="0"/>
                <a:ea typeface="+mn-ea"/>
                <a:cs typeface="Calibri Light" panose="020F0302020204030204" pitchFamily="34" charset="0"/>
              </a:endParaRPr>
            </a:p>
          </p:txBody>
        </p:sp>
      </p:grpSp>
      <p:sp>
        <p:nvSpPr>
          <p:cNvPr id="2" name="文本框 1">
            <a:extLst>
              <a:ext uri="{FF2B5EF4-FFF2-40B4-BE49-F238E27FC236}">
                <a16:creationId xmlns:a16="http://schemas.microsoft.com/office/drawing/2014/main" id="{09C5957A-F0EF-4128-A598-17E77B62ED1D}"/>
              </a:ext>
            </a:extLst>
          </p:cNvPr>
          <p:cNvSpPr txBox="1"/>
          <p:nvPr/>
        </p:nvSpPr>
        <p:spPr>
          <a:xfrm>
            <a:off x="2086252" y="1908699"/>
            <a:ext cx="3454582" cy="961289"/>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爬虫每天定时爬取商品数据</a:t>
            </a:r>
            <a:endPar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非静态数据库</a:t>
            </a:r>
            <a:endPar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3" name="文本框 2">
            <a:extLst>
              <a:ext uri="{FF2B5EF4-FFF2-40B4-BE49-F238E27FC236}">
                <a16:creationId xmlns:a16="http://schemas.microsoft.com/office/drawing/2014/main" id="{D5AB68E6-E4AC-40EA-BBCD-772E0FBA1C47}"/>
              </a:ext>
            </a:extLst>
          </p:cNvPr>
          <p:cNvSpPr txBox="1"/>
          <p:nvPr/>
        </p:nvSpPr>
        <p:spPr>
          <a:xfrm>
            <a:off x="7623688" y="1979720"/>
            <a:ext cx="3002883" cy="961289"/>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前端页面较于同类型产品更为简洁美观</a:t>
            </a:r>
          </a:p>
        </p:txBody>
      </p:sp>
      <p:sp>
        <p:nvSpPr>
          <p:cNvPr id="4" name="文本框 3">
            <a:extLst>
              <a:ext uri="{FF2B5EF4-FFF2-40B4-BE49-F238E27FC236}">
                <a16:creationId xmlns:a16="http://schemas.microsoft.com/office/drawing/2014/main" id="{3C35DF9C-3FF2-4ED5-83F6-941D576000F4}"/>
              </a:ext>
            </a:extLst>
          </p:cNvPr>
          <p:cNvSpPr txBox="1"/>
          <p:nvPr/>
        </p:nvSpPr>
        <p:spPr>
          <a:xfrm>
            <a:off x="2086252" y="4760959"/>
            <a:ext cx="2574525" cy="961289"/>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综合考虑商品价格和各种优惠券信息</a:t>
            </a:r>
          </a:p>
        </p:txBody>
      </p:sp>
      <p:sp>
        <p:nvSpPr>
          <p:cNvPr id="5" name="文本框 4">
            <a:extLst>
              <a:ext uri="{FF2B5EF4-FFF2-40B4-BE49-F238E27FC236}">
                <a16:creationId xmlns:a16="http://schemas.microsoft.com/office/drawing/2014/main" id="{DEAF425B-77D6-4EF8-B317-FA1BA8CCFEEB}"/>
              </a:ext>
            </a:extLst>
          </p:cNvPr>
          <p:cNvSpPr txBox="1"/>
          <p:nvPr/>
        </p:nvSpPr>
        <p:spPr>
          <a:xfrm>
            <a:off x="7755204" y="4798475"/>
            <a:ext cx="2590335" cy="961289"/>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管理员页面可以生成各种数据信息报表</a:t>
            </a:r>
          </a:p>
        </p:txBody>
      </p:sp>
    </p:spTree>
    <p:extLst>
      <p:ext uri="{BB962C8B-B14F-4D97-AF65-F5344CB8AC3E}">
        <p14:creationId xmlns:p14="http://schemas.microsoft.com/office/powerpoint/2010/main" val="36037258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1040" y="3988538"/>
            <a:ext cx="7680960" cy="2869461"/>
          </a:xfrm>
          <a:prstGeom prst="rect">
            <a:avLst/>
          </a:prstGeom>
        </p:spPr>
      </p:pic>
      <p:sp>
        <p:nvSpPr>
          <p:cNvPr id="15" name="文本框 14"/>
          <p:cNvSpPr txBox="1"/>
          <p:nvPr/>
        </p:nvSpPr>
        <p:spPr>
          <a:xfrm>
            <a:off x="4393211" y="2944765"/>
            <a:ext cx="3405578" cy="584775"/>
          </a:xfrm>
          <a:prstGeom prst="rect">
            <a:avLst/>
          </a:prstGeom>
          <a:noFill/>
        </p:spPr>
        <p:txBody>
          <a:bodyPr vert="horz" wrap="square" rtlCol="0">
            <a:spAutoFit/>
          </a:bodyPr>
          <a:lstStyle/>
          <a:p>
            <a:pPr algn="ctr"/>
            <a:r>
              <a:rPr lang="zh-CN" altLang="en-US" sz="3200" spc="300" dirty="0">
                <a:solidFill>
                  <a:schemeClr val="accent1"/>
                </a:solidFill>
                <a:latin typeface="思源宋体 CN" panose="02020700000000000000" pitchFamily="18" charset="-122"/>
                <a:ea typeface="思源宋体 CN" panose="02020700000000000000" pitchFamily="18" charset="-122"/>
              </a:rPr>
              <a:t>主要功能</a:t>
            </a:r>
          </a:p>
        </p:txBody>
      </p:sp>
      <p:sp>
        <p:nvSpPr>
          <p:cNvPr id="17" name="矩形: 圆角 16"/>
          <p:cNvSpPr/>
          <p:nvPr/>
        </p:nvSpPr>
        <p:spPr>
          <a:xfrm>
            <a:off x="5454511" y="2408865"/>
            <a:ext cx="1282979" cy="329869"/>
          </a:xfrm>
          <a:prstGeom prst="roundRect">
            <a:avLst>
              <a:gd name="adj" fmla="val 50000"/>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bg1"/>
                </a:solidFill>
                <a:latin typeface="思源宋体 CN" panose="02020700000000000000" pitchFamily="18" charset="-122"/>
                <a:ea typeface="思源宋体 CN" panose="02020700000000000000" pitchFamily="18" charset="-122"/>
              </a:rPr>
              <a:t>Part  03</a:t>
            </a:r>
            <a:endParaRPr lang="zh-CN" altLang="en-US" sz="1600" dirty="0">
              <a:solidFill>
                <a:schemeClr val="bg1"/>
              </a:solidFill>
              <a:latin typeface="思源宋体 CN" panose="02020700000000000000" pitchFamily="18" charset="-122"/>
              <a:ea typeface="思源宋体 CN" panose="02020700000000000000" pitchFamily="18" charset="-122"/>
            </a:endParaRPr>
          </a:p>
        </p:txBody>
      </p:sp>
      <p:cxnSp>
        <p:nvCxnSpPr>
          <p:cNvPr id="18" name="直接连接符 17"/>
          <p:cNvCxnSpPr/>
          <p:nvPr/>
        </p:nvCxnSpPr>
        <p:spPr>
          <a:xfrm>
            <a:off x="4806541" y="3744925"/>
            <a:ext cx="2603916"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CE3A0F96-C4AB-4042-9450-F3F1B49108A1}"/>
              </a:ext>
            </a:extLst>
          </p:cNvPr>
          <p:cNvPicPr>
            <a:picLocks noChangeAspect="1"/>
          </p:cNvPicPr>
          <p:nvPr/>
        </p:nvPicPr>
        <p:blipFill>
          <a:blip r:embed="rId3"/>
          <a:stretch>
            <a:fillRect/>
          </a:stretch>
        </p:blipFill>
        <p:spPr>
          <a:xfrm>
            <a:off x="0" y="475671"/>
            <a:ext cx="5023539" cy="246909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63630" y="925075"/>
            <a:ext cx="11230530" cy="0"/>
            <a:chOff x="585550" y="727790"/>
            <a:chExt cx="11230530" cy="0"/>
          </a:xfrm>
        </p:grpSpPr>
        <p:cxnSp>
          <p:nvCxnSpPr>
            <p:cNvPr id="12" name="直接连接符 11"/>
            <p:cNvCxnSpPr/>
            <p:nvPr/>
          </p:nvCxnSpPr>
          <p:spPr>
            <a:xfrm>
              <a:off x="585550" y="727790"/>
              <a:ext cx="798654"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384204" y="727790"/>
              <a:ext cx="1043187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14" name="文本框 13"/>
          <p:cNvSpPr txBox="1"/>
          <p:nvPr/>
        </p:nvSpPr>
        <p:spPr>
          <a:xfrm>
            <a:off x="1262283" y="348976"/>
            <a:ext cx="5129639" cy="461665"/>
          </a:xfrm>
          <a:prstGeom prst="rect">
            <a:avLst/>
          </a:prstGeom>
          <a:noFill/>
        </p:spPr>
        <p:txBody>
          <a:bodyPr vert="horz"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600" normalizeH="0" baseline="0" noProof="0" dirty="0">
                <a:ln>
                  <a:noFill/>
                </a:ln>
                <a:solidFill>
                  <a:srgbClr val="3F3F3F"/>
                </a:solidFill>
                <a:effectLst/>
                <a:uLnTx/>
                <a:uFillTx/>
                <a:latin typeface="思源宋体 CN" panose="02020700000000000000" pitchFamily="18" charset="-122"/>
                <a:ea typeface="思源宋体 CN" panose="02020700000000000000" pitchFamily="18" charset="-122"/>
                <a:cs typeface="+mn-cs"/>
              </a:rPr>
              <a:t>功能总览</a:t>
            </a:r>
          </a:p>
        </p:txBody>
      </p:sp>
      <p:pic>
        <p:nvPicPr>
          <p:cNvPr id="2" name="图片 1">
            <a:extLst>
              <a:ext uri="{FF2B5EF4-FFF2-40B4-BE49-F238E27FC236}">
                <a16:creationId xmlns:a16="http://schemas.microsoft.com/office/drawing/2014/main" id="{4685A5C1-D76C-456B-9FAF-42C1D9B34AD7}"/>
              </a:ext>
            </a:extLst>
          </p:cNvPr>
          <p:cNvPicPr>
            <a:picLocks noChangeAspect="1"/>
          </p:cNvPicPr>
          <p:nvPr/>
        </p:nvPicPr>
        <p:blipFill>
          <a:blip r:embed="rId2"/>
          <a:stretch>
            <a:fillRect/>
          </a:stretch>
        </p:blipFill>
        <p:spPr>
          <a:xfrm>
            <a:off x="159701" y="1475636"/>
            <a:ext cx="11872597" cy="4457289"/>
          </a:xfrm>
          <a:prstGeom prst="rect">
            <a:avLst/>
          </a:prstGeom>
        </p:spPr>
      </p:pic>
      <p:pic>
        <p:nvPicPr>
          <p:cNvPr id="1026" name="Picture 2">
            <a:extLst>
              <a:ext uri="{FF2B5EF4-FFF2-40B4-BE49-F238E27FC236}">
                <a16:creationId xmlns:a16="http://schemas.microsoft.com/office/drawing/2014/main" id="{54D5FF61-704E-7745-9341-6026997D1D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0834" y="115383"/>
            <a:ext cx="928849" cy="928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3012634"/>
      </p:ext>
    </p:extLst>
  </p:cSld>
  <p:clrMapOvr>
    <a:masterClrMapping/>
  </p:clrMapOvr>
</p:sld>
</file>

<file path=ppt/theme/theme1.xml><?xml version="1.0" encoding="utf-8"?>
<a:theme xmlns:a="http://schemas.openxmlformats.org/drawingml/2006/main" name="Office 主题​​">
  <a:themeElements>
    <a:clrScheme name="自定义 939">
      <a:dk1>
        <a:sysClr val="windowText" lastClr="000000"/>
      </a:dk1>
      <a:lt1>
        <a:sysClr val="window" lastClr="FFFFFF"/>
      </a:lt1>
      <a:dk2>
        <a:srgbClr val="44546A"/>
      </a:dk2>
      <a:lt2>
        <a:srgbClr val="E7E6E6"/>
      </a:lt2>
      <a:accent1>
        <a:srgbClr val="3F3F3F"/>
      </a:accent1>
      <a:accent2>
        <a:srgbClr val="7F7F7F"/>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TotalTime>
  <Words>554</Words>
  <Application>Microsoft Macintosh PowerPoint</Application>
  <PresentationFormat>Widescreen</PresentationFormat>
  <Paragraphs>93</Paragraphs>
  <Slides>23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等线</vt:lpstr>
      <vt:lpstr>等线 Light</vt:lpstr>
      <vt:lpstr>微软雅黑</vt:lpstr>
      <vt:lpstr>微软雅黑 Light</vt:lpstr>
      <vt:lpstr>思源宋体 CN</vt:lpstr>
      <vt:lpstr>阿里巴巴普惠体 R</vt:lpstr>
      <vt:lpstr>Arial</vt:lpstr>
      <vt:lpstr>Calibri Light</vt:lpstr>
      <vt:lpstr>Helvetica</vt:lpstr>
      <vt:lpstr>Impact</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稻壳儿演示武汉组</dc:creator>
  <cp:lastModifiedBy>Zhang Jingzhi</cp:lastModifiedBy>
  <cp:revision>40</cp:revision>
  <dcterms:created xsi:type="dcterms:W3CDTF">2019-05-10T01:11:00Z</dcterms:created>
  <dcterms:modified xsi:type="dcterms:W3CDTF">2020-12-25T06:34:59Z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2052-11.3.0.9228</vt:lpwstr>
  </property>
</Properties>
</file>

<file path=docProps/thumbnail.jpeg>
</file>